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1" r:id="rId6"/>
    <p:sldId id="270" r:id="rId7"/>
    <p:sldId id="260" r:id="rId8"/>
    <p:sldId id="263" r:id="rId9"/>
    <p:sldId id="272" r:id="rId10"/>
    <p:sldId id="273" r:id="rId11"/>
    <p:sldId id="265" r:id="rId12"/>
    <p:sldId id="267" r:id="rId13"/>
    <p:sldId id="268" r:id="rId14"/>
    <p:sldId id="274" r:id="rId15"/>
    <p:sldId id="266" r:id="rId16"/>
    <p:sldId id="269" r:id="rId17"/>
    <p:sldId id="271" r:id="rId18"/>
    <p:sldId id="262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D131E1-9F5A-41D7-AF76-4AFAC2F33156}">
          <p14:sldIdLst>
            <p14:sldId id="257"/>
            <p14:sldId id="256"/>
            <p14:sldId id="258"/>
            <p14:sldId id="259"/>
            <p14:sldId id="261"/>
            <p14:sldId id="270"/>
            <p14:sldId id="260"/>
            <p14:sldId id="263"/>
            <p14:sldId id="272"/>
            <p14:sldId id="273"/>
            <p14:sldId id="265"/>
            <p14:sldId id="267"/>
            <p14:sldId id="268"/>
            <p14:sldId id="274"/>
            <p14:sldId id="266"/>
            <p14:sldId id="269"/>
          </p14:sldIdLst>
        </p14:section>
        <p14:section name="备份" id="{0421E4D8-3C68-404B-925A-380827BFD33E}">
          <p14:sldIdLst>
            <p14:sldId id="271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3460" y="1865807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60" y="4461256"/>
            <a:ext cx="9144000" cy="59122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AE55B-CB3D-3D83-7D2B-C8B96990191F}"/>
              </a:ext>
            </a:extLst>
          </p:cNvPr>
          <p:cNvSpPr/>
          <p:nvPr/>
        </p:nvSpPr>
        <p:spPr>
          <a:xfrm>
            <a:off x="469229" y="0"/>
            <a:ext cx="11722771" cy="931634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CC75A84-3DB9-1445-F5D4-63BC7D37E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668" y="64939"/>
            <a:ext cx="919660" cy="8017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ECAECB-FE2A-3E65-4789-C9322C56DA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28" y="89875"/>
            <a:ext cx="766707" cy="7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1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8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01745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5784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73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8858"/>
            <a:ext cx="5181600" cy="50881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8858"/>
            <a:ext cx="5181600" cy="50881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9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799"/>
            <a:ext cx="10515600" cy="6891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027535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13021"/>
            <a:ext cx="5157787" cy="42558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27535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13020"/>
            <a:ext cx="5183188" cy="42558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41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5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0B97B2-6D17-48DC-A676-7247E7BD532C}"/>
              </a:ext>
            </a:extLst>
          </p:cNvPr>
          <p:cNvSpPr/>
          <p:nvPr/>
        </p:nvSpPr>
        <p:spPr>
          <a:xfrm flipV="1">
            <a:off x="-12032" y="-6016"/>
            <a:ext cx="12219616" cy="1479884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19FDCA-8C3A-A5ED-CA4C-959D09ED24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14" y="301960"/>
            <a:ext cx="867582" cy="864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2D389D-6219-FD4A-8F5D-2F474987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 r="7780"/>
          <a:stretch/>
        </p:blipFill>
        <p:spPr>
          <a:xfrm>
            <a:off x="11048310" y="301960"/>
            <a:ext cx="882650" cy="9316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7AB1E8-3ECE-2A54-069E-DCE77137C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56" y="384638"/>
            <a:ext cx="9021439" cy="6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17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56EAF31-A939-FFE4-6667-50BF46EC54E5}"/>
              </a:ext>
            </a:extLst>
          </p:cNvPr>
          <p:cNvSpPr/>
          <p:nvPr/>
        </p:nvSpPr>
        <p:spPr>
          <a:xfrm flipV="1">
            <a:off x="0" y="6356349"/>
            <a:ext cx="12192000" cy="501649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8295" y="78941"/>
            <a:ext cx="10436225" cy="78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36446"/>
            <a:ext cx="10515600" cy="518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465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1B65-4740-415B-ACD5-FB6780CB84E5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52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586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30ABC9-B802-3B5F-A36D-872E9F8AEE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4" y="6409022"/>
            <a:ext cx="366591" cy="3651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C26233D-6346-3482-0188-77032F139AE6}"/>
              </a:ext>
            </a:extLst>
          </p:cNvPr>
          <p:cNvSpPr/>
          <p:nvPr/>
        </p:nvSpPr>
        <p:spPr>
          <a:xfrm>
            <a:off x="0" y="208"/>
            <a:ext cx="472895" cy="916427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D246D1-08F4-3A3E-1D25-94C3738E1C1B}"/>
              </a:ext>
            </a:extLst>
          </p:cNvPr>
          <p:cNvSpPr/>
          <p:nvPr/>
        </p:nvSpPr>
        <p:spPr>
          <a:xfrm flipV="1">
            <a:off x="0" y="916262"/>
            <a:ext cx="12192000" cy="45719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A29BB02-EBD4-863B-3DAB-A96D34D6A0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07" y="-8907"/>
            <a:ext cx="292282" cy="893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A6B87C-E2FD-FAE1-F26B-B675777F55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 r="7780"/>
          <a:stretch/>
        </p:blipFill>
        <p:spPr>
          <a:xfrm>
            <a:off x="11353800" y="62732"/>
            <a:ext cx="778893" cy="8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2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0B3D8-CC0A-D4FF-B89F-544E7FD27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蓝科光电</a:t>
            </a:r>
            <a:r>
              <a:rPr lang="en-US" altLang="zh-CN" dirty="0"/>
              <a:t>-</a:t>
            </a:r>
            <a:r>
              <a:rPr lang="zh-CN" altLang="en-US" dirty="0"/>
              <a:t>能见度雷达</a:t>
            </a:r>
            <a:br>
              <a:rPr lang="en-US" altLang="zh-CN" dirty="0"/>
            </a:br>
            <a:r>
              <a:rPr lang="zh-CN" altLang="en-US" sz="4800" dirty="0"/>
              <a:t>反演方法及结果分析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B9905A-BAA1-C50F-00AC-7F9CD5B7C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460" y="4670806"/>
            <a:ext cx="9144000" cy="591222"/>
          </a:xfrm>
        </p:spPr>
        <p:txBody>
          <a:bodyPr/>
          <a:lstStyle/>
          <a:p>
            <a:r>
              <a:rPr lang="zh-CN" altLang="en-US" dirty="0"/>
              <a:t>殷振平</a:t>
            </a:r>
          </a:p>
        </p:txBody>
      </p:sp>
    </p:spTree>
    <p:extLst>
      <p:ext uri="{BB962C8B-B14F-4D97-AF65-F5344CB8AC3E}">
        <p14:creationId xmlns:p14="http://schemas.microsoft.com/office/powerpoint/2010/main" val="315464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5C178-489F-B79B-C8EA-526255A66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EA002-B57F-1053-2E5B-5F9ED56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ED62971-FCBA-39DE-CF09-46F2D94F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6" y="1297566"/>
            <a:ext cx="4672594" cy="46390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86DA062-BBDF-FD92-17C5-5A13764A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7566"/>
            <a:ext cx="4672594" cy="46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0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34582-AA83-EEC5-8D07-B78E1967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FAF7E8-5A48-0443-D487-D362F71F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1" y="3856624"/>
            <a:ext cx="4089400" cy="223888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41AD11-022F-BEE7-411D-97B6EC192D7A}"/>
              </a:ext>
            </a:extLst>
          </p:cNvPr>
          <p:cNvGrpSpPr/>
          <p:nvPr/>
        </p:nvGrpSpPr>
        <p:grpSpPr>
          <a:xfrm>
            <a:off x="6039107" y="1130893"/>
            <a:ext cx="5615127" cy="1221700"/>
            <a:chOff x="6039107" y="1130893"/>
            <a:chExt cx="5615127" cy="122170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A2B5793-E121-EC9E-C8AF-4607776176B8}"/>
                </a:ext>
              </a:extLst>
            </p:cNvPr>
            <p:cNvSpPr txBox="1"/>
            <p:nvPr/>
          </p:nvSpPr>
          <p:spPr>
            <a:xfrm>
              <a:off x="6039107" y="113089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latin typeface="+mj-ea"/>
                  <a:ea typeface="+mj-ea"/>
                </a:rPr>
                <a:t>整体平均偏差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705375D-AA07-B482-9ECD-453C77D7DAE6}"/>
                </a:ext>
              </a:extLst>
            </p:cNvPr>
            <p:cNvSpPr txBox="1"/>
            <p:nvPr/>
          </p:nvSpPr>
          <p:spPr>
            <a:xfrm>
              <a:off x="6039107" y="1594564"/>
              <a:ext cx="56151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dirty="0">
                  <a:latin typeface="+mj-ea"/>
                  <a:ea typeface="+mj-ea"/>
                </a:rPr>
                <a:t>Fernald -2.7km</a:t>
              </a:r>
              <a:r>
                <a:rPr lang="zh-CN" altLang="en-US" sz="2000" dirty="0">
                  <a:latin typeface="+mj-ea"/>
                  <a:ea typeface="+mj-ea"/>
                </a:rPr>
                <a:t>；大舜 </a:t>
              </a:r>
              <a:r>
                <a:rPr lang="en-US" altLang="zh-CN" sz="2000" dirty="0">
                  <a:latin typeface="+mj-ea"/>
                  <a:ea typeface="+mj-ea"/>
                </a:rPr>
                <a:t>1.57km</a:t>
              </a:r>
              <a:r>
                <a:rPr lang="zh-CN" altLang="en-US" sz="2000" dirty="0">
                  <a:latin typeface="+mj-ea"/>
                  <a:ea typeface="+mj-ea"/>
                </a:rPr>
                <a:t>；蓝科 </a:t>
              </a:r>
              <a:r>
                <a:rPr lang="en-US" altLang="zh-CN" sz="2000" dirty="0">
                  <a:latin typeface="+mj-ea"/>
                  <a:ea typeface="+mj-ea"/>
                </a:rPr>
                <a:t>-0.77km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9A373F2-FB6A-BB71-619C-453B628F6EAB}"/>
                </a:ext>
              </a:extLst>
            </p:cNvPr>
            <p:cNvSpPr txBox="1"/>
            <p:nvPr/>
          </p:nvSpPr>
          <p:spPr>
            <a:xfrm>
              <a:off x="6039107" y="2014039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dirty="0">
                  <a:latin typeface="+mj-ea"/>
                  <a:ea typeface="+mj-ea"/>
                </a:rPr>
                <a:t>(AE=1.5)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BED04E6-BB4C-5C14-1796-F956759E0A24}"/>
              </a:ext>
            </a:extLst>
          </p:cNvPr>
          <p:cNvSpPr txBox="1"/>
          <p:nvPr/>
        </p:nvSpPr>
        <p:spPr>
          <a:xfrm>
            <a:off x="6039107" y="2389826"/>
            <a:ext cx="5695693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平均偏差标准差均约为</a:t>
            </a:r>
            <a:r>
              <a:rPr lang="en-US" altLang="zh-CN" sz="2000" dirty="0">
                <a:latin typeface="+mj-ea"/>
                <a:ea typeface="+mj-ea"/>
              </a:rPr>
              <a:t>3.7km</a:t>
            </a:r>
            <a:r>
              <a:rPr lang="zh-CN" altLang="en-US" sz="2000" dirty="0">
                <a:latin typeface="+mj-ea"/>
                <a:ea typeface="+mj-ea"/>
              </a:rPr>
              <a:t>（精度极限？）</a:t>
            </a:r>
            <a:endParaRPr lang="en-US" altLang="zh-CN" sz="20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侧向散射和后向散射之间的原理性差异？测量位置的能见度不均匀性？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2E9069A-E190-83E8-79EF-F47DD6B0E23F}"/>
              </a:ext>
            </a:extLst>
          </p:cNvPr>
          <p:cNvGrpSpPr/>
          <p:nvPr/>
        </p:nvGrpSpPr>
        <p:grpSpPr>
          <a:xfrm>
            <a:off x="891878" y="1019218"/>
            <a:ext cx="4740001" cy="5351730"/>
            <a:chOff x="891878" y="1019218"/>
            <a:chExt cx="4740001" cy="53517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803BCC-89E6-67EB-D6FA-263444F76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878" y="1515455"/>
              <a:ext cx="4740001" cy="25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C6571A-4D38-A800-C5C9-3E6D7B50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000"/>
            <a:stretch/>
          </p:blipFill>
          <p:spPr>
            <a:xfrm>
              <a:off x="986165" y="3850948"/>
              <a:ext cx="4551429" cy="2520000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2AADA51-48B1-B779-C224-0ECB150640B7}"/>
                </a:ext>
              </a:extLst>
            </p:cNvPr>
            <p:cNvSpPr txBox="1"/>
            <p:nvPr/>
          </p:nvSpPr>
          <p:spPr>
            <a:xfrm>
              <a:off x="1282700" y="1019218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latin typeface="+mj-ea"/>
                  <a:ea typeface="+mj-ea"/>
                </a:rPr>
                <a:t>11</a:t>
              </a:r>
              <a:r>
                <a:rPr lang="zh-CN" altLang="en-US" dirty="0">
                  <a:latin typeface="+mj-ea"/>
                  <a:ea typeface="+mj-ea"/>
                </a:rPr>
                <a:t>月结果分析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23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889BC-B07F-3E29-213F-7ED10711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目前存在的问题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223D2C-C052-6253-BDCA-694AA023072F}"/>
              </a:ext>
            </a:extLst>
          </p:cNvPr>
          <p:cNvSpPr txBox="1"/>
          <p:nvPr/>
        </p:nvSpPr>
        <p:spPr>
          <a:xfrm>
            <a:off x="535837" y="1015104"/>
            <a:ext cx="3517310" cy="9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误差仍然较大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平均误差</a:t>
            </a:r>
            <a:r>
              <a:rPr lang="en-US" altLang="zh-CN" dirty="0">
                <a:latin typeface="+mj-ea"/>
                <a:ea typeface="+mj-ea"/>
              </a:rPr>
              <a:t>&gt;=1km</a:t>
            </a:r>
            <a:r>
              <a:rPr lang="zh-CN" altLang="en-US" dirty="0">
                <a:latin typeface="+mj-ea"/>
                <a:ea typeface="+mj-ea"/>
              </a:rPr>
              <a:t>，标准差</a:t>
            </a:r>
            <a:r>
              <a:rPr lang="en-US" altLang="zh-CN" dirty="0">
                <a:latin typeface="+mj-ea"/>
                <a:ea typeface="+mj-ea"/>
              </a:rPr>
              <a:t>3.7km</a:t>
            </a:r>
            <a:endParaRPr lang="en-US" altLang="zh-CN" sz="20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2230F1-6F77-3DFD-A2CB-EB4F0BFC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69" y="1475390"/>
            <a:ext cx="4672594" cy="4639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94BF3B-11E5-61CC-9573-8607D822A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61" y="2273297"/>
            <a:ext cx="3308342" cy="191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B1C6BF-1CF6-BFE2-D92B-F9196A10C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4" y="4089397"/>
            <a:ext cx="3308342" cy="191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6639E3F-8F20-F78A-18CD-D9A4BD110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61" y="4089397"/>
            <a:ext cx="3308342" cy="1911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0251FA-7052-B048-6867-E63439143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2" y="2216150"/>
            <a:ext cx="3022175" cy="18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A1E7E-9835-7096-FCB4-8AE2763B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8C704-F80A-6E49-3933-E0AF62E6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目前存在的问题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554332-BF0C-0906-5266-E3465F6FA8A7}"/>
              </a:ext>
            </a:extLst>
          </p:cNvPr>
          <p:cNvSpPr txBox="1"/>
          <p:nvPr/>
        </p:nvSpPr>
        <p:spPr>
          <a:xfrm>
            <a:off x="961287" y="147539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算法创新性不足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5BF904-E8C7-753F-8B3F-61C13DF6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4254082"/>
            <a:ext cx="3803650" cy="17114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86E427-A1AB-1771-670C-B46396439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07" y="1660057"/>
            <a:ext cx="5469666" cy="24932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2EC892-9957-648B-52E1-0477E068CDC6}"/>
              </a:ext>
            </a:extLst>
          </p:cNvPr>
          <p:cNvSpPr txBox="1"/>
          <p:nvPr/>
        </p:nvSpPr>
        <p:spPr>
          <a:xfrm>
            <a:off x="961287" y="2459504"/>
            <a:ext cx="3657600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蓝科光电和</a:t>
            </a:r>
            <a:r>
              <a:rPr lang="en-US" altLang="zh-CN" sz="2000" dirty="0">
                <a:latin typeface="+mj-ea"/>
                <a:ea typeface="+mj-ea"/>
              </a:rPr>
              <a:t>Fernald</a:t>
            </a:r>
            <a:r>
              <a:rPr lang="zh-CN" altLang="en-US" sz="2000" dirty="0">
                <a:latin typeface="+mj-ea"/>
                <a:ea typeface="+mj-ea"/>
              </a:rPr>
              <a:t>算法均为后向反演算法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大舜算法简单，但是已发表过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前向迭代方法稳定性差，根源问题在于雷达常数的波动</a:t>
            </a:r>
          </a:p>
        </p:txBody>
      </p:sp>
    </p:spTree>
    <p:extLst>
      <p:ext uri="{BB962C8B-B14F-4D97-AF65-F5344CB8AC3E}">
        <p14:creationId xmlns:p14="http://schemas.microsoft.com/office/powerpoint/2010/main" val="355872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B0B97-EC94-483B-F047-093E3DD4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误差过大分析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5BE44-54A8-3B2C-CC33-70AA317BF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5" y="1383026"/>
            <a:ext cx="4672594" cy="46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DDB58-A19B-6BB5-5D0D-09EEA8D1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蓝科光电使用了什么算法？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1F082A-E65A-00AC-5212-B87F5023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2" r="7465"/>
          <a:stretch/>
        </p:blipFill>
        <p:spPr>
          <a:xfrm>
            <a:off x="1060450" y="1180874"/>
            <a:ext cx="4781550" cy="21281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24FB42-8495-C277-9199-496AB7246E1B}"/>
              </a:ext>
            </a:extLst>
          </p:cNvPr>
          <p:cNvSpPr txBox="1"/>
          <p:nvPr/>
        </p:nvSpPr>
        <p:spPr>
          <a:xfrm>
            <a:off x="763095" y="3355117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Fernald</a:t>
            </a:r>
            <a:r>
              <a:rPr lang="zh-CN" altLang="en-US" sz="1600" dirty="0"/>
              <a:t>算法采用</a:t>
            </a:r>
            <a:r>
              <a:rPr lang="en-US" altLang="zh-CN" sz="1600" dirty="0"/>
              <a:t>4000-5000</a:t>
            </a:r>
            <a:r>
              <a:rPr lang="zh-CN" altLang="en-US" sz="1600" dirty="0"/>
              <a:t>参考区间，</a:t>
            </a:r>
            <a:r>
              <a:rPr lang="en-US" altLang="zh-CN" sz="1600" dirty="0"/>
              <a:t>4</a:t>
            </a:r>
            <a:r>
              <a:rPr lang="zh-CN" altLang="en-US" sz="1600" dirty="0"/>
              <a:t>个距离门平滑（黑线）</a:t>
            </a:r>
            <a:endParaRPr lang="en-US" altLang="zh-CN" sz="1600" dirty="0"/>
          </a:p>
          <a:p>
            <a:r>
              <a:rPr lang="zh-CN" altLang="en-US" sz="1600" dirty="0"/>
              <a:t>蓝科结果基本一致，应该采用更多的平滑（</a:t>
            </a:r>
            <a:r>
              <a:rPr lang="en-US" altLang="zh-CN" sz="1600" dirty="0"/>
              <a:t>8-16</a:t>
            </a:r>
            <a:r>
              <a:rPr lang="zh-CN" altLang="en-US" sz="1600" dirty="0"/>
              <a:t>个）（粉色线）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848018-0C5A-66DF-FB0B-7BBC3EA60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28" y="1180874"/>
            <a:ext cx="4534627" cy="4502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5D0EC2-2481-5960-431D-2C8F0A108615}"/>
              </a:ext>
            </a:extLst>
          </p:cNvPr>
          <p:cNvSpPr txBox="1"/>
          <p:nvPr/>
        </p:nvSpPr>
        <p:spPr>
          <a:xfrm>
            <a:off x="8178800" y="5818384"/>
            <a:ext cx="295465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基本可以复现蓝科的结果！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5664CA-35E5-5AFA-B07F-97E26DA04EA0}"/>
              </a:ext>
            </a:extLst>
          </p:cNvPr>
          <p:cNvGrpSpPr/>
          <p:nvPr/>
        </p:nvGrpSpPr>
        <p:grpSpPr>
          <a:xfrm>
            <a:off x="263097" y="4239396"/>
            <a:ext cx="6676554" cy="2040754"/>
            <a:chOff x="121745" y="4662053"/>
            <a:chExt cx="6676554" cy="204075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AB89705-5CBA-F1B9-1542-09D5B099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28"/>
            <a:stretch/>
          </p:blipFill>
          <p:spPr>
            <a:xfrm>
              <a:off x="121745" y="4662053"/>
              <a:ext cx="3181242" cy="204075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2DF110C-DE31-B8EC-ACF9-CF29C8AB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865" y="4687051"/>
              <a:ext cx="3437434" cy="1986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36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61F29D-A879-C10F-80A3-AB68D39B5900}"/>
              </a:ext>
            </a:extLst>
          </p:cNvPr>
          <p:cNvSpPr txBox="1"/>
          <p:nvPr/>
        </p:nvSpPr>
        <p:spPr>
          <a:xfrm>
            <a:off x="3867150" y="313661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latin typeface="+mj-ea"/>
                <a:ea typeface="+mj-ea"/>
              </a:rPr>
              <a:t>谢谢，欢迎讨论交流</a:t>
            </a:r>
          </a:p>
        </p:txBody>
      </p:sp>
    </p:spTree>
    <p:extLst>
      <p:ext uri="{BB962C8B-B14F-4D97-AF65-F5344CB8AC3E}">
        <p14:creationId xmlns:p14="http://schemas.microsoft.com/office/powerpoint/2010/main" val="94572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7043D-08AA-CB52-5654-27438C21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异常反演结果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D88E7-4D49-A31E-582F-26735BE91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14" y="1205851"/>
            <a:ext cx="3834392" cy="23042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D0E714-A8D7-0B5A-E122-F761F7E2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94" y="3924297"/>
            <a:ext cx="3956312" cy="2286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F5A039-7BFF-521C-800A-3CAA57216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4" y="1205851"/>
            <a:ext cx="3956312" cy="22860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2B1ABE-A922-64BB-CCED-51041CBE6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4" y="3924297"/>
            <a:ext cx="3956312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94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0770C-B8B5-D1DF-5349-49179C82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5BFC0B-3963-DEF1-5FBF-D4D7A4A0F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5" y="1627453"/>
            <a:ext cx="3834392" cy="230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4F4079-230F-AB42-7B75-74E83903230D}"/>
              </a:ext>
            </a:extLst>
          </p:cNvPr>
          <p:cNvSpPr txBox="1"/>
          <p:nvPr/>
        </p:nvSpPr>
        <p:spPr>
          <a:xfrm>
            <a:off x="550441" y="4205061"/>
            <a:ext cx="3300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蓝科算法应该是</a:t>
            </a:r>
            <a:r>
              <a:rPr lang="en-US" altLang="zh-CN" dirty="0"/>
              <a:t>Fernald</a:t>
            </a:r>
            <a:r>
              <a:rPr lang="zh-CN" altLang="en-US" dirty="0"/>
              <a:t>算法的一种，其中参考高度选择信噪比降到</a:t>
            </a:r>
            <a:r>
              <a:rPr lang="en-US" altLang="zh-CN" dirty="0"/>
              <a:t>3</a:t>
            </a:r>
            <a:r>
              <a:rPr lang="zh-CN" altLang="en-US" dirty="0"/>
              <a:t>的距离处，参考值约为</a:t>
            </a:r>
            <a:r>
              <a:rPr lang="en-US" altLang="zh-CN" dirty="0"/>
              <a:t>0.15km-1</a:t>
            </a:r>
          </a:p>
          <a:p>
            <a:endParaRPr lang="en-US" altLang="zh-CN" dirty="0"/>
          </a:p>
          <a:p>
            <a:r>
              <a:rPr lang="zh-CN" altLang="en-US" dirty="0"/>
              <a:t>蓝科已进行重叠因子修正。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1C3925-D7F1-9BD6-D5AA-2934174AC7D4}"/>
              </a:ext>
            </a:extLst>
          </p:cNvPr>
          <p:cNvGrpSpPr/>
          <p:nvPr/>
        </p:nvGrpSpPr>
        <p:grpSpPr>
          <a:xfrm>
            <a:off x="4375642" y="1252538"/>
            <a:ext cx="7545317" cy="4780807"/>
            <a:chOff x="4554319" y="1690687"/>
            <a:chExt cx="7545317" cy="478080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30D3DD-FA67-D353-8126-EF1C97E85ED4}"/>
                </a:ext>
              </a:extLst>
            </p:cNvPr>
            <p:cNvGrpSpPr/>
            <p:nvPr/>
          </p:nvGrpSpPr>
          <p:grpSpPr>
            <a:xfrm>
              <a:off x="4554319" y="1690688"/>
              <a:ext cx="7545317" cy="4780806"/>
              <a:chOff x="4607071" y="1690688"/>
              <a:chExt cx="7545317" cy="478080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F8F66CE-A3C4-9AC1-A722-E1609456B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076" y="1690688"/>
                <a:ext cx="3956312" cy="2286005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93EC1C88-3B99-DE02-7FB0-5A39B8651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4721" y="4185489"/>
                <a:ext cx="3956312" cy="2286005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62E7EA6D-24EA-49EE-F129-F687FB058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7071" y="4185489"/>
                <a:ext cx="3956312" cy="2286005"/>
              </a:xfrm>
              <a:prstGeom prst="rect">
                <a:avLst/>
              </a:prstGeom>
            </p:spPr>
          </p:pic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E0C69FB-B93D-4215-E274-B37D3724F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319" y="1690687"/>
              <a:ext cx="3956312" cy="2286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82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33970-1FE0-C7D1-005B-18366065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BB8BB4-5B74-FAC7-AAAA-4D0965939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03" y="1350767"/>
            <a:ext cx="4672594" cy="4639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209951-896F-CB05-1C6B-D50B4015B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80" y="1384203"/>
            <a:ext cx="4672594" cy="46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9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13F16-D162-4668-002F-CEECEFD6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大气能见度定义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2A5D98-2FD3-502E-43C6-4FA8AF04AC09}"/>
              </a:ext>
            </a:extLst>
          </p:cNvPr>
          <p:cNvGrpSpPr/>
          <p:nvPr/>
        </p:nvGrpSpPr>
        <p:grpSpPr>
          <a:xfrm>
            <a:off x="1199423" y="1293091"/>
            <a:ext cx="4025781" cy="5005987"/>
            <a:chOff x="1199423" y="1293091"/>
            <a:chExt cx="4025781" cy="50059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C610578-E5DD-0241-2A47-97DE3EBA2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423" y="1293091"/>
              <a:ext cx="4025781" cy="4497612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3A4AFA5-48FA-76A9-6E88-4438C7D8A228}"/>
                </a:ext>
              </a:extLst>
            </p:cNvPr>
            <p:cNvSpPr txBox="1"/>
            <p:nvPr/>
          </p:nvSpPr>
          <p:spPr>
            <a:xfrm>
              <a:off x="2004290" y="5929746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</a:t>
              </a:r>
              <a:r>
                <a:rPr lang="zh-CN" altLang="en-US" dirty="0"/>
                <a:t>摘自冼锦洪博士论文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527B9DA-46AA-E56F-3346-71490C844FC4}"/>
              </a:ext>
            </a:extLst>
          </p:cNvPr>
          <p:cNvSpPr txBox="1"/>
          <p:nvPr/>
        </p:nvSpPr>
        <p:spPr>
          <a:xfrm>
            <a:off x="5389099" y="1440873"/>
            <a:ext cx="6378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能见度表示人眼将目标物从背景中进行准确区分的极限距离。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335B91-DDE3-F132-45E7-E8D9613E7CE4}"/>
              </a:ext>
            </a:extLst>
          </p:cNvPr>
          <p:cNvSpPr txBox="1"/>
          <p:nvPr/>
        </p:nvSpPr>
        <p:spPr>
          <a:xfrm>
            <a:off x="5389099" y="2148759"/>
            <a:ext cx="637802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j-ea"/>
                <a:ea typeface="+mj-ea"/>
              </a:rPr>
              <a:t>气象光学视距（</a:t>
            </a:r>
            <a:r>
              <a:rPr lang="en-US" altLang="zh-CN" sz="2000" dirty="0">
                <a:latin typeface="+mj-ea"/>
                <a:ea typeface="+mj-ea"/>
              </a:rPr>
              <a:t>MOR</a:t>
            </a:r>
            <a:r>
              <a:rPr lang="zh-CN" altLang="en-US" sz="2000" dirty="0">
                <a:latin typeface="+mj-ea"/>
                <a:ea typeface="+mj-ea"/>
              </a:rPr>
              <a:t>）；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j-ea"/>
                <a:ea typeface="+mj-ea"/>
              </a:rPr>
              <a:t>垂直能见度；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j-ea"/>
                <a:ea typeface="+mj-ea"/>
              </a:rPr>
              <a:t>有效水平能见度；</a:t>
            </a:r>
            <a:r>
              <a:rPr lang="zh-CN" altLang="en-US" sz="1600" dirty="0">
                <a:latin typeface="+mj-ea"/>
                <a:ea typeface="+mj-ea"/>
              </a:rPr>
              <a:t>（超过</a:t>
            </a:r>
            <a:r>
              <a:rPr lang="zh-CN" altLang="en-US" sz="1600" b="1" dirty="0">
                <a:latin typeface="+mj-ea"/>
                <a:ea typeface="+mj-ea"/>
              </a:rPr>
              <a:t>一半视野</a:t>
            </a:r>
            <a:r>
              <a:rPr lang="zh-CN" altLang="en-US" sz="1600" dirty="0">
                <a:latin typeface="+mj-ea"/>
                <a:ea typeface="+mj-ea"/>
              </a:rPr>
              <a:t>能达到的能见度）</a:t>
            </a:r>
            <a:endParaRPr lang="en-US" altLang="zh-CN" sz="16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j-ea"/>
                <a:ea typeface="+mj-ea"/>
              </a:rPr>
              <a:t>斜程能见度。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B5E5FE-A4BA-1DE8-02BF-21A12919B7BE}"/>
              </a:ext>
            </a:extLst>
          </p:cNvPr>
          <p:cNvGrpSpPr/>
          <p:nvPr/>
        </p:nvGrpSpPr>
        <p:grpSpPr>
          <a:xfrm>
            <a:off x="5606472" y="4467492"/>
            <a:ext cx="3882962" cy="1249338"/>
            <a:chOff x="5606472" y="4467492"/>
            <a:chExt cx="3882962" cy="12493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546021AE-6F4B-D841-EFB9-7992083D5528}"/>
                    </a:ext>
                  </a:extLst>
                </p:cNvPr>
                <p:cNvSpPr txBox="1"/>
                <p:nvPr/>
              </p:nvSpPr>
              <p:spPr>
                <a:xfrm>
                  <a:off x="5606472" y="4467492"/>
                  <a:ext cx="1733551" cy="6768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+mj-ea"/>
                          </a:rPr>
                          <m:t>MOR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ea typeface="+mj-ea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fPr>
                          <m:num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+mj-ea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𝛼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546021AE-6F4B-D841-EFB9-7992083D55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6472" y="4467492"/>
                  <a:ext cx="1733551" cy="6768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90243AE-3AD5-D915-4C8B-EB3FED796A75}"/>
                    </a:ext>
                  </a:extLst>
                </p:cNvPr>
                <p:cNvSpPr txBox="1"/>
                <p:nvPr/>
              </p:nvSpPr>
              <p:spPr>
                <a:xfrm>
                  <a:off x="7850909" y="4605863"/>
                  <a:ext cx="16385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000" dirty="0">
                      <a:latin typeface="+mj-ea"/>
                      <a:ea typeface="+mj-ea"/>
                    </a:rPr>
                    <a:t>其中</a:t>
                  </a:r>
                  <a14:m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  <a:ea typeface="+mj-ea"/>
                        </a:rPr>
                        <m:t>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+mj-ea"/>
                        </a:rPr>
                        <m:t>=0.05</m:t>
                      </m:r>
                    </m:oMath>
                  </a14:m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90243AE-3AD5-D915-4C8B-EB3FED796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0909" y="4605863"/>
                  <a:ext cx="1638525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4089"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F83C45-2C26-F42C-F284-33A1A846A0BD}"/>
                </a:ext>
              </a:extLst>
            </p:cNvPr>
            <p:cNvSpPr txBox="1"/>
            <p:nvPr/>
          </p:nvSpPr>
          <p:spPr>
            <a:xfrm>
              <a:off x="5663622" y="5347498"/>
              <a:ext cx="3174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>
                  <a:latin typeface="+mj-ea"/>
                  <a:ea typeface="+mj-ea"/>
                </a:rPr>
                <a:t>能见度标准</a:t>
              </a:r>
              <a:r>
                <a:rPr lang="en-US" altLang="zh-CN" b="0" i="0" cap="all" dirty="0">
                  <a:solidFill>
                    <a:srgbClr val="212529"/>
                  </a:solidFill>
                  <a:effectLst/>
                  <a:latin typeface="Roboto" panose="02000000000000000000" pitchFamily="2" charset="0"/>
                </a:rPr>
                <a:t>ISO 28902-1:2012</a:t>
              </a:r>
              <a:endParaRPr lang="zh-CN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65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87C7D-EBBD-A6BF-ACB1-BBC9CB28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70D7F-E19C-BA3A-C865-76104277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能见度测量方法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F6E3AE-2A7B-A40D-38DC-7824FE753787}"/>
              </a:ext>
            </a:extLst>
          </p:cNvPr>
          <p:cNvGrpSpPr/>
          <p:nvPr/>
        </p:nvGrpSpPr>
        <p:grpSpPr>
          <a:xfrm>
            <a:off x="808295" y="1352406"/>
            <a:ext cx="2758618" cy="4163885"/>
            <a:chOff x="808295" y="1352406"/>
            <a:chExt cx="2758618" cy="416388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D129983-A383-8518-0872-B2E4CB10BE02}"/>
                </a:ext>
              </a:extLst>
            </p:cNvPr>
            <p:cNvSpPr txBox="1"/>
            <p:nvPr/>
          </p:nvSpPr>
          <p:spPr>
            <a:xfrm>
              <a:off x="1097006" y="1352406"/>
              <a:ext cx="1031051" cy="43088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zh-CN" altLang="en-US" sz="2200" dirty="0">
                  <a:latin typeface="+mj-ea"/>
                  <a:ea typeface="+mj-ea"/>
                </a:rPr>
                <a:t>目测法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EFD708F-B986-EB14-0D6C-FE4D3EF93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95" y="3854135"/>
              <a:ext cx="577426" cy="57742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99605C7-90C9-CA95-1E46-2A3557C6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038" y="2607225"/>
              <a:ext cx="880918" cy="880918"/>
            </a:xfrm>
            <a:prstGeom prst="rect">
              <a:avLst/>
            </a:prstGeom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99140DC-D9FD-573A-FBD7-46F98972B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6485" y="3405016"/>
              <a:ext cx="491317" cy="53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9768CF8-3F60-4514-ADB4-A591D3449ECC}"/>
                </a:ext>
              </a:extLst>
            </p:cNvPr>
            <p:cNvSpPr txBox="1"/>
            <p:nvPr/>
          </p:nvSpPr>
          <p:spPr>
            <a:xfrm rot="18820637">
              <a:off x="1142202" y="3283356"/>
              <a:ext cx="643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dirty="0">
                  <a:latin typeface="+mj-ea"/>
                  <a:ea typeface="+mj-ea"/>
                </a:rPr>
                <a:t>(~r)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8C9BA7E-369B-1DFA-A2FD-59780358EA69}"/>
                </a:ext>
              </a:extLst>
            </p:cNvPr>
            <p:cNvSpPr txBox="1"/>
            <p:nvPr/>
          </p:nvSpPr>
          <p:spPr>
            <a:xfrm>
              <a:off x="843090" y="4641884"/>
              <a:ext cx="2723823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精度低（主观）</a:t>
              </a:r>
              <a:endParaRPr lang="en-US" altLang="zh-CN" dirty="0">
                <a:latin typeface="+mj-ea"/>
                <a:ea typeface="+mj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人力依赖（观测频次低）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7CFD74-30A0-652A-19DB-D7BDE521B49B}"/>
              </a:ext>
            </a:extLst>
          </p:cNvPr>
          <p:cNvGrpSpPr/>
          <p:nvPr/>
        </p:nvGrpSpPr>
        <p:grpSpPr>
          <a:xfrm>
            <a:off x="3728025" y="1358733"/>
            <a:ext cx="4332006" cy="4074020"/>
            <a:chOff x="3728025" y="1358733"/>
            <a:chExt cx="4332006" cy="407402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E38F54-D6BE-76D1-9CA4-8A60A3448184}"/>
                </a:ext>
              </a:extLst>
            </p:cNvPr>
            <p:cNvGrpSpPr/>
            <p:nvPr/>
          </p:nvGrpSpPr>
          <p:grpSpPr>
            <a:xfrm>
              <a:off x="3728025" y="1864472"/>
              <a:ext cx="2171754" cy="1706089"/>
              <a:chOff x="2401337" y="1338687"/>
              <a:chExt cx="2171754" cy="1706089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69DEBD-5A85-A933-8896-20FECB97065D}"/>
                  </a:ext>
                </a:extLst>
              </p:cNvPr>
              <p:cNvSpPr txBox="1"/>
              <p:nvPr/>
            </p:nvSpPr>
            <p:spPr bwMode="auto">
              <a:xfrm>
                <a:off x="2586967" y="1338687"/>
                <a:ext cx="1800493" cy="4589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"/>
                  </a:spcBef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透射式能见度仪</a:t>
                </a: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03CA6421-72C0-E981-9112-16C1F4860C7A}"/>
                  </a:ext>
                </a:extLst>
              </p:cNvPr>
              <p:cNvGrpSpPr/>
              <p:nvPr/>
            </p:nvGrpSpPr>
            <p:grpSpPr>
              <a:xfrm>
                <a:off x="2401337" y="1857098"/>
                <a:ext cx="2171754" cy="1187678"/>
                <a:chOff x="2267744" y="1419622"/>
                <a:chExt cx="4608512" cy="2520280"/>
              </a:xfrm>
            </p:grpSpPr>
            <p:pic>
              <p:nvPicPr>
                <p:cNvPr id="25" name="Picture 2" descr="DNQ4/V30能见度仪-能见度、降水天气现象系列-北京聚恒博联科技有限公司-聚恒博联">
                  <a:extLst>
                    <a:ext uri="{FF2B5EF4-FFF2-40B4-BE49-F238E27FC236}">
                      <a16:creationId xmlns:a16="http://schemas.microsoft.com/office/drawing/2014/main" id="{3052AB55-695B-2813-47C8-458639B6EF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50" t="14424" r="2750" b="7755"/>
                <a:stretch/>
              </p:blipFill>
              <p:spPr bwMode="auto">
                <a:xfrm>
                  <a:off x="2267744" y="1419622"/>
                  <a:ext cx="4608512" cy="2520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8E0876D2-2690-CF0D-7E87-5172F3038D5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374375" y="1672155"/>
                  <a:ext cx="2592289" cy="144015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CD6B81F-7A0F-A012-8B44-DEB1C6035389}"/>
                </a:ext>
              </a:extLst>
            </p:cNvPr>
            <p:cNvGrpSpPr/>
            <p:nvPr/>
          </p:nvGrpSpPr>
          <p:grpSpPr>
            <a:xfrm>
              <a:off x="6028706" y="1854943"/>
              <a:ext cx="2031325" cy="1682496"/>
              <a:chOff x="4702018" y="1329158"/>
              <a:chExt cx="2031325" cy="1682496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EEF5513-C11B-B8DF-7B55-9AB437B52CEA}"/>
                  </a:ext>
                </a:extLst>
              </p:cNvPr>
              <p:cNvSpPr txBox="1"/>
              <p:nvPr/>
            </p:nvSpPr>
            <p:spPr bwMode="auto">
              <a:xfrm>
                <a:off x="4702018" y="1329158"/>
                <a:ext cx="2031325" cy="4589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"/>
                  </a:spcBef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前向散射能见度仪</a:t>
                </a: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6A87965-583D-2433-E39C-515864176062}"/>
                  </a:ext>
                </a:extLst>
              </p:cNvPr>
              <p:cNvGrpSpPr/>
              <p:nvPr/>
            </p:nvGrpSpPr>
            <p:grpSpPr>
              <a:xfrm>
                <a:off x="4803435" y="1845342"/>
                <a:ext cx="1809063" cy="1166312"/>
                <a:chOff x="4764593" y="1940396"/>
                <a:chExt cx="1809063" cy="1166312"/>
              </a:xfrm>
            </p:grpSpPr>
            <p:pic>
              <p:nvPicPr>
                <p:cNvPr id="31" name="Picture 4" descr="前向散射能见度仪- 自动气象观测设备- 赢瑞电子">
                  <a:extLst>
                    <a:ext uri="{FF2B5EF4-FFF2-40B4-BE49-F238E27FC236}">
                      <a16:creationId xmlns:a16="http://schemas.microsoft.com/office/drawing/2014/main" id="{7BFD39DA-9D67-2889-FF79-A4F1D3A983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94" t="540" r="3118" b="19350"/>
                <a:stretch/>
              </p:blipFill>
              <p:spPr bwMode="auto">
                <a:xfrm>
                  <a:off x="4764593" y="1940396"/>
                  <a:ext cx="1809063" cy="11663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EAA6518A-A0C0-9ADD-FB9D-C3749213F4DB}"/>
                    </a:ext>
                  </a:extLst>
                </p:cNvPr>
                <p:cNvCxnSpPr/>
                <p:nvPr/>
              </p:nvCxnSpPr>
              <p:spPr bwMode="auto">
                <a:xfrm>
                  <a:off x="5364088" y="2122632"/>
                  <a:ext cx="305036" cy="8907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triangle"/>
                </a:ln>
              </p:spPr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9F86A9B0-9D1D-5AA2-0945-93844661EA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5709199" y="2122632"/>
                  <a:ext cx="259673" cy="8907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triangle"/>
                </a:ln>
              </p:spPr>
            </p:cxnSp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BD609735-BA62-DDA3-2F31-A33BCC3FDC5B}"/>
                    </a:ext>
                  </a:extLst>
                </p:cNvPr>
                <p:cNvSpPr/>
                <p:nvPr/>
              </p:nvSpPr>
              <p:spPr bwMode="auto">
                <a:xfrm>
                  <a:off x="5633120" y="2197443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ctr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318A93C1-A98A-1527-FBDE-E40A57035F3A}"/>
                    </a:ext>
                  </a:extLst>
                </p:cNvPr>
                <p:cNvSpPr/>
                <p:nvPr/>
              </p:nvSpPr>
              <p:spPr bwMode="auto">
                <a:xfrm>
                  <a:off x="5561112" y="2227673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ctr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52D764C-F1AB-D445-8DA5-D5196EC77B25}"/>
                    </a:ext>
                  </a:extLst>
                </p:cNvPr>
                <p:cNvSpPr/>
                <p:nvPr/>
              </p:nvSpPr>
              <p:spPr bwMode="auto">
                <a:xfrm>
                  <a:off x="5623405" y="226366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ctr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8BABC937-BFBE-B448-A7EB-6490FBE683CD}"/>
                    </a:ext>
                  </a:extLst>
                </p:cNvPr>
                <p:cNvSpPr/>
                <p:nvPr/>
              </p:nvSpPr>
              <p:spPr bwMode="auto">
                <a:xfrm>
                  <a:off x="5714426" y="225752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ctr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ulim" panose="020B0600000101010101" pitchFamily="34" charset="-127"/>
                  </a:endParaRPr>
                </a:p>
              </p:txBody>
            </p:sp>
          </p:grp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BB1206-D246-125C-C137-2DF6ED1698F8}"/>
                </a:ext>
              </a:extLst>
            </p:cNvPr>
            <p:cNvSpPr txBox="1"/>
            <p:nvPr/>
          </p:nvSpPr>
          <p:spPr>
            <a:xfrm>
              <a:off x="5294485" y="1358733"/>
              <a:ext cx="1313180" cy="43088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zh-CN" altLang="en-US" sz="2200" dirty="0">
                  <a:latin typeface="+mj-ea"/>
                  <a:ea typeface="+mj-ea"/>
                </a:rPr>
                <a:t>定点探测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1496FB6-DD87-8848-67D7-A3D0D781CA65}"/>
                </a:ext>
              </a:extLst>
            </p:cNvPr>
            <p:cNvSpPr txBox="1"/>
            <p:nvPr/>
          </p:nvSpPr>
          <p:spPr>
            <a:xfrm>
              <a:off x="5303077" y="4142848"/>
              <a:ext cx="2031325" cy="1289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精度高</a:t>
              </a:r>
              <a:endParaRPr lang="en-US" altLang="zh-CN" dirty="0">
                <a:latin typeface="+mj-ea"/>
                <a:ea typeface="+mj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定点观测</a:t>
              </a:r>
              <a:endParaRPr lang="en-US" altLang="zh-CN" dirty="0">
                <a:latin typeface="+mj-ea"/>
                <a:ea typeface="+mj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成本低，应用广泛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7C486BE-65A9-2B82-7606-9CF513DAD70E}"/>
              </a:ext>
            </a:extLst>
          </p:cNvPr>
          <p:cNvGrpSpPr/>
          <p:nvPr/>
        </p:nvGrpSpPr>
        <p:grpSpPr>
          <a:xfrm>
            <a:off x="8397181" y="1454833"/>
            <a:ext cx="3672800" cy="4856933"/>
            <a:chOff x="8397181" y="1454833"/>
            <a:chExt cx="3672800" cy="485693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B562DC6-B1FF-116C-6602-4F3B2595E63D}"/>
                </a:ext>
              </a:extLst>
            </p:cNvPr>
            <p:cNvSpPr txBox="1"/>
            <p:nvPr/>
          </p:nvSpPr>
          <p:spPr>
            <a:xfrm>
              <a:off x="9628287" y="1454833"/>
              <a:ext cx="1313180" cy="43088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zh-CN" altLang="en-US" sz="2200" dirty="0">
                  <a:latin typeface="+mj-ea"/>
                  <a:ea typeface="+mj-ea"/>
                </a:rPr>
                <a:t>激光雷达</a:t>
              </a: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8A0BCBB-06EE-A4ED-5F06-30449C7C8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8558" y="3544589"/>
              <a:ext cx="2458378" cy="1381632"/>
            </a:xfrm>
            <a:prstGeom prst="rect">
              <a:avLst/>
            </a:prstGeom>
          </p:spPr>
        </p:pic>
        <p:pic>
          <p:nvPicPr>
            <p:cNvPr id="42" name="Picture 6" descr="Image">
              <a:extLst>
                <a:ext uri="{FF2B5EF4-FFF2-40B4-BE49-F238E27FC236}">
                  <a16:creationId xmlns:a16="http://schemas.microsoft.com/office/drawing/2014/main" id="{A7250790-7A11-28BF-C5F4-A2B012C3F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58" y="2130617"/>
              <a:ext cx="2449674" cy="1379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606039E-0078-05C2-95EC-7F3AEE720178}"/>
                </a:ext>
              </a:extLst>
            </p:cNvPr>
            <p:cNvSpPr txBox="1"/>
            <p:nvPr/>
          </p:nvSpPr>
          <p:spPr>
            <a:xfrm>
              <a:off x="9027962" y="5053900"/>
              <a:ext cx="2411238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大范围（</a:t>
              </a:r>
              <a:r>
                <a:rPr lang="en-US" altLang="zh-CN" dirty="0">
                  <a:latin typeface="+mj-ea"/>
                  <a:ea typeface="+mj-ea"/>
                </a:rPr>
                <a:t>10km</a:t>
              </a:r>
              <a:r>
                <a:rPr lang="zh-CN" altLang="en-US" dirty="0">
                  <a:latin typeface="+mj-ea"/>
                  <a:ea typeface="+mj-ea"/>
                </a:rPr>
                <a:t>半径）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22DC078-9A89-2765-EBD0-07738A536C9F}"/>
                </a:ext>
              </a:extLst>
            </p:cNvPr>
            <p:cNvSpPr txBox="1"/>
            <p:nvPr/>
          </p:nvSpPr>
          <p:spPr>
            <a:xfrm>
              <a:off x="8397181" y="5524243"/>
              <a:ext cx="3672800" cy="7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latin typeface="+mj-ea"/>
                  <a:ea typeface="+mj-ea"/>
                </a:rPr>
                <a:t>随着光电器件发展和国产化能力的加强</a:t>
              </a:r>
              <a:endParaRPr lang="en-US" altLang="zh-CN" sz="1600" dirty="0">
                <a:latin typeface="+mj-ea"/>
                <a:ea typeface="+mj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latin typeface="+mj-ea"/>
                  <a:ea typeface="+mj-ea"/>
                </a:rPr>
                <a:t>成本已经很低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71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5BBC6-B482-D4C5-4711-A3416744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能见度激光雷达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27E778-502C-0275-FE8B-0179A334A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8" b="28074"/>
          <a:stretch/>
        </p:blipFill>
        <p:spPr>
          <a:xfrm>
            <a:off x="2060182" y="1626049"/>
            <a:ext cx="9009527" cy="3009058"/>
          </a:xfrm>
          <a:prstGeom prst="rect">
            <a:avLst/>
          </a:prstGeom>
        </p:spPr>
      </p:pic>
      <p:pic>
        <p:nvPicPr>
          <p:cNvPr id="10" name="Picture 4" descr="Image">
            <a:extLst>
              <a:ext uri="{FF2B5EF4-FFF2-40B4-BE49-F238E27FC236}">
                <a16:creationId xmlns:a16="http://schemas.microsoft.com/office/drawing/2014/main" id="{389C88AC-93B3-0CF2-7D91-642E0230A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r="31752"/>
          <a:stretch/>
        </p:blipFill>
        <p:spPr bwMode="auto">
          <a:xfrm flipH="1">
            <a:off x="795524" y="2461108"/>
            <a:ext cx="1264657" cy="217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AF7EBDD-FE1C-3BE1-6C46-DB1A70F55433}"/>
              </a:ext>
            </a:extLst>
          </p:cNvPr>
          <p:cNvCxnSpPr>
            <a:cxnSpLocks/>
          </p:cNvCxnSpPr>
          <p:nvPr/>
        </p:nvCxnSpPr>
        <p:spPr>
          <a:xfrm>
            <a:off x="1517054" y="2650228"/>
            <a:ext cx="3744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E262F4-432E-5F49-D721-C068B47880E2}"/>
              </a:ext>
            </a:extLst>
          </p:cNvPr>
          <p:cNvGrpSpPr/>
          <p:nvPr/>
        </p:nvGrpSpPr>
        <p:grpSpPr>
          <a:xfrm>
            <a:off x="2943248" y="2012165"/>
            <a:ext cx="704039" cy="448943"/>
            <a:chOff x="3582077" y="2314142"/>
            <a:chExt cx="704039" cy="448943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1820511-3E21-4FEE-533E-8DEF590EDD41}"/>
                </a:ext>
              </a:extLst>
            </p:cNvPr>
            <p:cNvCxnSpPr>
              <a:cxnSpLocks/>
            </p:cNvCxnSpPr>
            <p:nvPr/>
          </p:nvCxnSpPr>
          <p:spPr>
            <a:xfrm>
              <a:off x="3744686" y="2603863"/>
              <a:ext cx="0" cy="159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4BA0B6D-A979-200E-B45F-98DBEE873FA0}"/>
                </a:ext>
              </a:extLst>
            </p:cNvPr>
            <p:cNvCxnSpPr>
              <a:cxnSpLocks/>
            </p:cNvCxnSpPr>
            <p:nvPr/>
          </p:nvCxnSpPr>
          <p:spPr>
            <a:xfrm>
              <a:off x="4123509" y="2603863"/>
              <a:ext cx="0" cy="159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2D9FAC4-532B-7854-D43B-52C47D898F7F}"/>
                </a:ext>
              </a:extLst>
            </p:cNvPr>
            <p:cNvCxnSpPr/>
            <p:nvPr/>
          </p:nvCxnSpPr>
          <p:spPr>
            <a:xfrm>
              <a:off x="3744686" y="2664823"/>
              <a:ext cx="37882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6DA562B-425C-CF89-E1D7-7A88B3446A80}"/>
                </a:ext>
              </a:extLst>
            </p:cNvPr>
            <p:cNvSpPr txBox="1"/>
            <p:nvPr/>
          </p:nvSpPr>
          <p:spPr>
            <a:xfrm>
              <a:off x="3582077" y="2314142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~2 m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8E7975-900E-0E66-7AD6-534DCB700242}"/>
              </a:ext>
            </a:extLst>
          </p:cNvPr>
          <p:cNvGrpSpPr/>
          <p:nvPr/>
        </p:nvGrpSpPr>
        <p:grpSpPr>
          <a:xfrm>
            <a:off x="4987156" y="4968943"/>
            <a:ext cx="6109448" cy="788968"/>
            <a:chOff x="5271247" y="5100918"/>
            <a:chExt cx="6109448" cy="78896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1E1EE42-3BDA-A41A-9332-DFA5A1B52C74}"/>
                </a:ext>
              </a:extLst>
            </p:cNvPr>
            <p:cNvSpPr/>
            <p:nvPr/>
          </p:nvSpPr>
          <p:spPr>
            <a:xfrm>
              <a:off x="5405719" y="5271248"/>
              <a:ext cx="5974976" cy="618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33CC7F5-996B-3301-6856-3230D2559F0B}"/>
                </a:ext>
              </a:extLst>
            </p:cNvPr>
            <p:cNvSpPr/>
            <p:nvPr/>
          </p:nvSpPr>
          <p:spPr>
            <a:xfrm>
              <a:off x="5271247" y="5100918"/>
              <a:ext cx="3272118" cy="618638"/>
            </a:xfrm>
            <a:custGeom>
              <a:avLst/>
              <a:gdLst>
                <a:gd name="connsiteX0" fmla="*/ 0 w 3272118"/>
                <a:gd name="connsiteY0" fmla="*/ 322729 h 618638"/>
                <a:gd name="connsiteX1" fmla="*/ 152400 w 3272118"/>
                <a:gd name="connsiteY1" fmla="*/ 322729 h 618638"/>
                <a:gd name="connsiteX2" fmla="*/ 206188 w 3272118"/>
                <a:gd name="connsiteY2" fmla="*/ 286870 h 618638"/>
                <a:gd name="connsiteX3" fmla="*/ 295835 w 3272118"/>
                <a:gd name="connsiteY3" fmla="*/ 233082 h 618638"/>
                <a:gd name="connsiteX4" fmla="*/ 322729 w 3272118"/>
                <a:gd name="connsiteY4" fmla="*/ 215153 h 618638"/>
                <a:gd name="connsiteX5" fmla="*/ 340659 w 3272118"/>
                <a:gd name="connsiteY5" fmla="*/ 197223 h 618638"/>
                <a:gd name="connsiteX6" fmla="*/ 421341 w 3272118"/>
                <a:gd name="connsiteY6" fmla="*/ 143435 h 618638"/>
                <a:gd name="connsiteX7" fmla="*/ 457200 w 3272118"/>
                <a:gd name="connsiteY7" fmla="*/ 89647 h 618638"/>
                <a:gd name="connsiteX8" fmla="*/ 528918 w 3272118"/>
                <a:gd name="connsiteY8" fmla="*/ 26894 h 618638"/>
                <a:gd name="connsiteX9" fmla="*/ 546847 w 3272118"/>
                <a:gd name="connsiteY9" fmla="*/ 8964 h 618638"/>
                <a:gd name="connsiteX10" fmla="*/ 582706 w 3272118"/>
                <a:gd name="connsiteY10" fmla="*/ 0 h 618638"/>
                <a:gd name="connsiteX11" fmla="*/ 708212 w 3272118"/>
                <a:gd name="connsiteY11" fmla="*/ 8964 h 618638"/>
                <a:gd name="connsiteX12" fmla="*/ 744071 w 3272118"/>
                <a:gd name="connsiteY12" fmla="*/ 53788 h 618638"/>
                <a:gd name="connsiteX13" fmla="*/ 797859 w 3272118"/>
                <a:gd name="connsiteY13" fmla="*/ 125506 h 618638"/>
                <a:gd name="connsiteX14" fmla="*/ 815788 w 3272118"/>
                <a:gd name="connsiteY14" fmla="*/ 161364 h 618638"/>
                <a:gd name="connsiteX15" fmla="*/ 833718 w 3272118"/>
                <a:gd name="connsiteY15" fmla="*/ 215153 h 618638"/>
                <a:gd name="connsiteX16" fmla="*/ 860612 w 3272118"/>
                <a:gd name="connsiteY16" fmla="*/ 242047 h 618638"/>
                <a:gd name="connsiteX17" fmla="*/ 869577 w 3272118"/>
                <a:gd name="connsiteY17" fmla="*/ 277906 h 618638"/>
                <a:gd name="connsiteX18" fmla="*/ 896471 w 3272118"/>
                <a:gd name="connsiteY18" fmla="*/ 304800 h 618638"/>
                <a:gd name="connsiteX19" fmla="*/ 914400 w 3272118"/>
                <a:gd name="connsiteY19" fmla="*/ 340658 h 618638"/>
                <a:gd name="connsiteX20" fmla="*/ 950259 w 3272118"/>
                <a:gd name="connsiteY20" fmla="*/ 394447 h 618638"/>
                <a:gd name="connsiteX21" fmla="*/ 977153 w 3272118"/>
                <a:gd name="connsiteY21" fmla="*/ 457200 h 618638"/>
                <a:gd name="connsiteX22" fmla="*/ 1013012 w 3272118"/>
                <a:gd name="connsiteY22" fmla="*/ 466164 h 618638"/>
                <a:gd name="connsiteX23" fmla="*/ 1066800 w 3272118"/>
                <a:gd name="connsiteY23" fmla="*/ 493058 h 618638"/>
                <a:gd name="connsiteX24" fmla="*/ 1138518 w 3272118"/>
                <a:gd name="connsiteY24" fmla="*/ 510988 h 618638"/>
                <a:gd name="connsiteX25" fmla="*/ 1281953 w 3272118"/>
                <a:gd name="connsiteY25" fmla="*/ 546847 h 618638"/>
                <a:gd name="connsiteX26" fmla="*/ 1299882 w 3272118"/>
                <a:gd name="connsiteY26" fmla="*/ 573741 h 618638"/>
                <a:gd name="connsiteX27" fmla="*/ 1344706 w 3272118"/>
                <a:gd name="connsiteY27" fmla="*/ 582706 h 618638"/>
                <a:gd name="connsiteX28" fmla="*/ 1452282 w 3272118"/>
                <a:gd name="connsiteY28" fmla="*/ 573741 h 618638"/>
                <a:gd name="connsiteX29" fmla="*/ 1524000 w 3272118"/>
                <a:gd name="connsiteY29" fmla="*/ 582706 h 618638"/>
                <a:gd name="connsiteX30" fmla="*/ 1613647 w 3272118"/>
                <a:gd name="connsiteY30" fmla="*/ 555811 h 618638"/>
                <a:gd name="connsiteX31" fmla="*/ 1685365 w 3272118"/>
                <a:gd name="connsiteY31" fmla="*/ 537882 h 618638"/>
                <a:gd name="connsiteX32" fmla="*/ 1712259 w 3272118"/>
                <a:gd name="connsiteY32" fmla="*/ 564776 h 618638"/>
                <a:gd name="connsiteX33" fmla="*/ 1775012 w 3272118"/>
                <a:gd name="connsiteY33" fmla="*/ 582706 h 618638"/>
                <a:gd name="connsiteX34" fmla="*/ 1801906 w 3272118"/>
                <a:gd name="connsiteY34" fmla="*/ 600635 h 618638"/>
                <a:gd name="connsiteX35" fmla="*/ 1891553 w 3272118"/>
                <a:gd name="connsiteY35" fmla="*/ 591670 h 618638"/>
                <a:gd name="connsiteX36" fmla="*/ 1945341 w 3272118"/>
                <a:gd name="connsiteY36" fmla="*/ 573741 h 618638"/>
                <a:gd name="connsiteX37" fmla="*/ 1963271 w 3272118"/>
                <a:gd name="connsiteY37" fmla="*/ 555811 h 618638"/>
                <a:gd name="connsiteX38" fmla="*/ 1999129 w 3272118"/>
                <a:gd name="connsiteY38" fmla="*/ 564776 h 618638"/>
                <a:gd name="connsiteX39" fmla="*/ 2088777 w 3272118"/>
                <a:gd name="connsiteY39" fmla="*/ 555811 h 618638"/>
                <a:gd name="connsiteX40" fmla="*/ 2133600 w 3272118"/>
                <a:gd name="connsiteY40" fmla="*/ 573741 h 618638"/>
                <a:gd name="connsiteX41" fmla="*/ 2214282 w 3272118"/>
                <a:gd name="connsiteY41" fmla="*/ 555811 h 618638"/>
                <a:gd name="connsiteX42" fmla="*/ 2312894 w 3272118"/>
                <a:gd name="connsiteY42" fmla="*/ 582706 h 618638"/>
                <a:gd name="connsiteX43" fmla="*/ 2375647 w 3272118"/>
                <a:gd name="connsiteY43" fmla="*/ 573741 h 618638"/>
                <a:gd name="connsiteX44" fmla="*/ 2519082 w 3272118"/>
                <a:gd name="connsiteY44" fmla="*/ 537882 h 618638"/>
                <a:gd name="connsiteX45" fmla="*/ 2590800 w 3272118"/>
                <a:gd name="connsiteY45" fmla="*/ 600635 h 618638"/>
                <a:gd name="connsiteX46" fmla="*/ 2617694 w 3272118"/>
                <a:gd name="connsiteY46" fmla="*/ 591670 h 618638"/>
                <a:gd name="connsiteX47" fmla="*/ 2689412 w 3272118"/>
                <a:gd name="connsiteY47" fmla="*/ 600635 h 618638"/>
                <a:gd name="connsiteX48" fmla="*/ 2725271 w 3272118"/>
                <a:gd name="connsiteY48" fmla="*/ 582706 h 618638"/>
                <a:gd name="connsiteX49" fmla="*/ 2796988 w 3272118"/>
                <a:gd name="connsiteY49" fmla="*/ 573741 h 618638"/>
                <a:gd name="connsiteX50" fmla="*/ 2859741 w 3272118"/>
                <a:gd name="connsiteY50" fmla="*/ 591670 h 618638"/>
                <a:gd name="connsiteX51" fmla="*/ 2967318 w 3272118"/>
                <a:gd name="connsiteY51" fmla="*/ 600635 h 618638"/>
                <a:gd name="connsiteX52" fmla="*/ 3056965 w 3272118"/>
                <a:gd name="connsiteY52" fmla="*/ 618564 h 618638"/>
                <a:gd name="connsiteX53" fmla="*/ 3128682 w 3272118"/>
                <a:gd name="connsiteY53" fmla="*/ 600635 h 618638"/>
                <a:gd name="connsiteX54" fmla="*/ 3272118 w 3272118"/>
                <a:gd name="connsiteY54" fmla="*/ 573741 h 61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72118" h="618638">
                  <a:moveTo>
                    <a:pt x="0" y="322729"/>
                  </a:moveTo>
                  <a:cubicBezTo>
                    <a:pt x="58952" y="334520"/>
                    <a:pt x="79599" y="342952"/>
                    <a:pt x="152400" y="322729"/>
                  </a:cubicBezTo>
                  <a:cubicBezTo>
                    <a:pt x="173162" y="316962"/>
                    <a:pt x="187710" y="297957"/>
                    <a:pt x="206188" y="286870"/>
                  </a:cubicBezTo>
                  <a:cubicBezTo>
                    <a:pt x="236070" y="268941"/>
                    <a:pt x="266839" y="252412"/>
                    <a:pt x="295835" y="233082"/>
                  </a:cubicBezTo>
                  <a:cubicBezTo>
                    <a:pt x="304800" y="227106"/>
                    <a:pt x="314316" y="221884"/>
                    <a:pt x="322729" y="215153"/>
                  </a:cubicBezTo>
                  <a:cubicBezTo>
                    <a:pt x="329329" y="209873"/>
                    <a:pt x="334166" y="202634"/>
                    <a:pt x="340659" y="197223"/>
                  </a:cubicBezTo>
                  <a:cubicBezTo>
                    <a:pt x="372671" y="170547"/>
                    <a:pt x="384448" y="165571"/>
                    <a:pt x="421341" y="143435"/>
                  </a:cubicBezTo>
                  <a:cubicBezTo>
                    <a:pt x="433294" y="125506"/>
                    <a:pt x="441963" y="104884"/>
                    <a:pt x="457200" y="89647"/>
                  </a:cubicBezTo>
                  <a:cubicBezTo>
                    <a:pt x="531568" y="15279"/>
                    <a:pt x="454837" y="88629"/>
                    <a:pt x="528918" y="26894"/>
                  </a:cubicBezTo>
                  <a:cubicBezTo>
                    <a:pt x="535411" y="21483"/>
                    <a:pt x="539287" y="12744"/>
                    <a:pt x="546847" y="8964"/>
                  </a:cubicBezTo>
                  <a:cubicBezTo>
                    <a:pt x="557867" y="3454"/>
                    <a:pt x="570753" y="2988"/>
                    <a:pt x="582706" y="0"/>
                  </a:cubicBezTo>
                  <a:cubicBezTo>
                    <a:pt x="624541" y="2988"/>
                    <a:pt x="666988" y="1235"/>
                    <a:pt x="708212" y="8964"/>
                  </a:cubicBezTo>
                  <a:cubicBezTo>
                    <a:pt x="718145" y="10826"/>
                    <a:pt x="741357" y="50056"/>
                    <a:pt x="744071" y="53788"/>
                  </a:cubicBezTo>
                  <a:cubicBezTo>
                    <a:pt x="761647" y="77955"/>
                    <a:pt x="784495" y="98778"/>
                    <a:pt x="797859" y="125506"/>
                  </a:cubicBezTo>
                  <a:cubicBezTo>
                    <a:pt x="803835" y="137459"/>
                    <a:pt x="810825" y="148956"/>
                    <a:pt x="815788" y="161364"/>
                  </a:cubicBezTo>
                  <a:cubicBezTo>
                    <a:pt x="822807" y="178912"/>
                    <a:pt x="824540" y="198632"/>
                    <a:pt x="833718" y="215153"/>
                  </a:cubicBezTo>
                  <a:cubicBezTo>
                    <a:pt x="839875" y="226236"/>
                    <a:pt x="851647" y="233082"/>
                    <a:pt x="860612" y="242047"/>
                  </a:cubicBezTo>
                  <a:cubicBezTo>
                    <a:pt x="863600" y="254000"/>
                    <a:pt x="863464" y="267208"/>
                    <a:pt x="869577" y="277906"/>
                  </a:cubicBezTo>
                  <a:cubicBezTo>
                    <a:pt x="875867" y="288914"/>
                    <a:pt x="889102" y="294484"/>
                    <a:pt x="896471" y="304800"/>
                  </a:cubicBezTo>
                  <a:cubicBezTo>
                    <a:pt x="904238" y="315674"/>
                    <a:pt x="907525" y="329199"/>
                    <a:pt x="914400" y="340658"/>
                  </a:cubicBezTo>
                  <a:cubicBezTo>
                    <a:pt x="925487" y="359136"/>
                    <a:pt x="943444" y="374004"/>
                    <a:pt x="950259" y="394447"/>
                  </a:cubicBezTo>
                  <a:cubicBezTo>
                    <a:pt x="955014" y="408711"/>
                    <a:pt x="966929" y="448680"/>
                    <a:pt x="977153" y="457200"/>
                  </a:cubicBezTo>
                  <a:cubicBezTo>
                    <a:pt x="986618" y="465088"/>
                    <a:pt x="1001059" y="463176"/>
                    <a:pt x="1013012" y="466164"/>
                  </a:cubicBezTo>
                  <a:cubicBezTo>
                    <a:pt x="1041261" y="484997"/>
                    <a:pt x="1035392" y="484492"/>
                    <a:pt x="1066800" y="493058"/>
                  </a:cubicBezTo>
                  <a:cubicBezTo>
                    <a:pt x="1090574" y="499542"/>
                    <a:pt x="1138518" y="510988"/>
                    <a:pt x="1138518" y="510988"/>
                  </a:cubicBezTo>
                  <a:cubicBezTo>
                    <a:pt x="1225330" y="576096"/>
                    <a:pt x="1106104" y="496604"/>
                    <a:pt x="1281953" y="546847"/>
                  </a:cubicBezTo>
                  <a:cubicBezTo>
                    <a:pt x="1292313" y="549807"/>
                    <a:pt x="1290527" y="568396"/>
                    <a:pt x="1299882" y="573741"/>
                  </a:cubicBezTo>
                  <a:cubicBezTo>
                    <a:pt x="1313112" y="581301"/>
                    <a:pt x="1329765" y="579718"/>
                    <a:pt x="1344706" y="582706"/>
                  </a:cubicBezTo>
                  <a:cubicBezTo>
                    <a:pt x="1380565" y="579718"/>
                    <a:pt x="1417684" y="583626"/>
                    <a:pt x="1452282" y="573741"/>
                  </a:cubicBezTo>
                  <a:cubicBezTo>
                    <a:pt x="1520264" y="554317"/>
                    <a:pt x="1385050" y="490072"/>
                    <a:pt x="1524000" y="582706"/>
                  </a:cubicBezTo>
                  <a:cubicBezTo>
                    <a:pt x="1562614" y="569834"/>
                    <a:pt x="1562339" y="569493"/>
                    <a:pt x="1613647" y="555811"/>
                  </a:cubicBezTo>
                  <a:cubicBezTo>
                    <a:pt x="1637457" y="549462"/>
                    <a:pt x="1661459" y="543858"/>
                    <a:pt x="1685365" y="537882"/>
                  </a:cubicBezTo>
                  <a:cubicBezTo>
                    <a:pt x="1694330" y="546847"/>
                    <a:pt x="1700920" y="559106"/>
                    <a:pt x="1712259" y="564776"/>
                  </a:cubicBezTo>
                  <a:cubicBezTo>
                    <a:pt x="1731717" y="574505"/>
                    <a:pt x="1754813" y="574626"/>
                    <a:pt x="1775012" y="582706"/>
                  </a:cubicBezTo>
                  <a:cubicBezTo>
                    <a:pt x="1785016" y="586707"/>
                    <a:pt x="1792941" y="594659"/>
                    <a:pt x="1801906" y="600635"/>
                  </a:cubicBezTo>
                  <a:cubicBezTo>
                    <a:pt x="1831788" y="597647"/>
                    <a:pt x="1862036" y="597204"/>
                    <a:pt x="1891553" y="591670"/>
                  </a:cubicBezTo>
                  <a:cubicBezTo>
                    <a:pt x="1910128" y="588187"/>
                    <a:pt x="1945341" y="573741"/>
                    <a:pt x="1945341" y="573741"/>
                  </a:cubicBezTo>
                  <a:cubicBezTo>
                    <a:pt x="1951318" y="567764"/>
                    <a:pt x="1954934" y="557201"/>
                    <a:pt x="1963271" y="555811"/>
                  </a:cubicBezTo>
                  <a:cubicBezTo>
                    <a:pt x="1975424" y="553785"/>
                    <a:pt x="1986808" y="564776"/>
                    <a:pt x="1999129" y="564776"/>
                  </a:cubicBezTo>
                  <a:cubicBezTo>
                    <a:pt x="2029161" y="564776"/>
                    <a:pt x="2058894" y="558799"/>
                    <a:pt x="2088777" y="555811"/>
                  </a:cubicBezTo>
                  <a:cubicBezTo>
                    <a:pt x="2103718" y="561788"/>
                    <a:pt x="2117574" y="572284"/>
                    <a:pt x="2133600" y="573741"/>
                  </a:cubicBezTo>
                  <a:cubicBezTo>
                    <a:pt x="2158393" y="575995"/>
                    <a:pt x="2190064" y="563884"/>
                    <a:pt x="2214282" y="555811"/>
                  </a:cubicBezTo>
                  <a:cubicBezTo>
                    <a:pt x="2243227" y="565459"/>
                    <a:pt x="2287620" y="581021"/>
                    <a:pt x="2312894" y="582706"/>
                  </a:cubicBezTo>
                  <a:cubicBezTo>
                    <a:pt x="2333977" y="584112"/>
                    <a:pt x="2354999" y="578230"/>
                    <a:pt x="2375647" y="573741"/>
                  </a:cubicBezTo>
                  <a:cubicBezTo>
                    <a:pt x="2423805" y="563272"/>
                    <a:pt x="2471270" y="549835"/>
                    <a:pt x="2519082" y="537882"/>
                  </a:cubicBezTo>
                  <a:cubicBezTo>
                    <a:pt x="2536313" y="558558"/>
                    <a:pt x="2555386" y="600635"/>
                    <a:pt x="2590800" y="600635"/>
                  </a:cubicBezTo>
                  <a:cubicBezTo>
                    <a:pt x="2600250" y="600635"/>
                    <a:pt x="2608729" y="594658"/>
                    <a:pt x="2617694" y="591670"/>
                  </a:cubicBezTo>
                  <a:cubicBezTo>
                    <a:pt x="2659205" y="550161"/>
                    <a:pt x="2605755" y="592269"/>
                    <a:pt x="2689412" y="600635"/>
                  </a:cubicBezTo>
                  <a:cubicBezTo>
                    <a:pt x="2702709" y="601965"/>
                    <a:pt x="2712306" y="585947"/>
                    <a:pt x="2725271" y="582706"/>
                  </a:cubicBezTo>
                  <a:cubicBezTo>
                    <a:pt x="2748643" y="576863"/>
                    <a:pt x="2773082" y="576729"/>
                    <a:pt x="2796988" y="573741"/>
                  </a:cubicBezTo>
                  <a:cubicBezTo>
                    <a:pt x="2814855" y="579697"/>
                    <a:pt x="2841725" y="589418"/>
                    <a:pt x="2859741" y="591670"/>
                  </a:cubicBezTo>
                  <a:cubicBezTo>
                    <a:pt x="2895446" y="596133"/>
                    <a:pt x="2931459" y="597647"/>
                    <a:pt x="2967318" y="600635"/>
                  </a:cubicBezTo>
                  <a:cubicBezTo>
                    <a:pt x="2987704" y="605732"/>
                    <a:pt x="3039866" y="619785"/>
                    <a:pt x="3056965" y="618564"/>
                  </a:cubicBezTo>
                  <a:cubicBezTo>
                    <a:pt x="3081544" y="616808"/>
                    <a:pt x="3104519" y="605467"/>
                    <a:pt x="3128682" y="600635"/>
                  </a:cubicBezTo>
                  <a:cubicBezTo>
                    <a:pt x="3328215" y="560729"/>
                    <a:pt x="3173944" y="598285"/>
                    <a:pt x="3272118" y="573741"/>
                  </a:cubicBezTo>
                </a:path>
              </a:pathLst>
            </a:custGeom>
            <a:noFill/>
            <a:ln w="19050">
              <a:solidFill>
                <a:srgbClr val="030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943B6794-4A53-CFBA-9F52-07E80ADD9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86" y="1669685"/>
            <a:ext cx="3893141" cy="284226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AF51843-C98D-F476-4B17-409DDC61535D}"/>
              </a:ext>
            </a:extLst>
          </p:cNvPr>
          <p:cNvGrpSpPr/>
          <p:nvPr/>
        </p:nvGrpSpPr>
        <p:grpSpPr>
          <a:xfrm>
            <a:off x="1587747" y="4696067"/>
            <a:ext cx="9656773" cy="1487231"/>
            <a:chOff x="1587747" y="4696067"/>
            <a:chExt cx="9656773" cy="148723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1F2F2F5-73F1-ED40-63D6-0C8C3B08A0C9}"/>
                </a:ext>
              </a:extLst>
            </p:cNvPr>
            <p:cNvGrpSpPr/>
            <p:nvPr/>
          </p:nvGrpSpPr>
          <p:grpSpPr>
            <a:xfrm>
              <a:off x="1587747" y="4696067"/>
              <a:ext cx="9656773" cy="1487231"/>
              <a:chOff x="1871838" y="4828042"/>
              <a:chExt cx="9656773" cy="1487231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6D8BCEE6-7ED7-465A-BA91-B7628DE6313E}"/>
                  </a:ext>
                </a:extLst>
              </p:cNvPr>
              <p:cNvGrpSpPr/>
              <p:nvPr/>
            </p:nvGrpSpPr>
            <p:grpSpPr>
              <a:xfrm>
                <a:off x="1871838" y="4828042"/>
                <a:ext cx="9656773" cy="1412186"/>
                <a:chOff x="1871838" y="4828042"/>
                <a:chExt cx="9656773" cy="1412186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EA0B970D-85DD-4CA5-CCB6-B672426E4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1838" y="4828042"/>
                  <a:ext cx="9656773" cy="1412186"/>
                </a:xfrm>
                <a:prstGeom prst="rect">
                  <a:avLst/>
                </a:prstGeom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526DD09-E3DE-AE2E-FE6A-05F7DDD41669}"/>
                    </a:ext>
                  </a:extLst>
                </p:cNvPr>
                <p:cNvSpPr txBox="1"/>
                <p:nvPr/>
              </p:nvSpPr>
              <p:spPr>
                <a:xfrm>
                  <a:off x="9571782" y="4952530"/>
                  <a:ext cx="1869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0303FF"/>
                      </a:solidFill>
                    </a:rPr>
                    <a:t>单脉冲信号廓线</a:t>
                  </a:r>
                </a:p>
              </p:txBody>
            </p:sp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F8553A2-56C7-AF90-0BBA-7435273240B6}"/>
                  </a:ext>
                </a:extLst>
              </p:cNvPr>
              <p:cNvSpPr txBox="1"/>
              <p:nvPr/>
            </p:nvSpPr>
            <p:spPr>
              <a:xfrm>
                <a:off x="7216588" y="6038274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时间</a:t>
                </a: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D865A7-83E5-AFF2-6EB3-C9CF1458F77C}"/>
                </a:ext>
              </a:extLst>
            </p:cNvPr>
            <p:cNvSpPr txBox="1"/>
            <p:nvPr/>
          </p:nvSpPr>
          <p:spPr>
            <a:xfrm>
              <a:off x="6322312" y="5108517"/>
              <a:ext cx="4281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latin typeface="+mj-ea"/>
                  <a:ea typeface="+mj-ea"/>
                </a:rPr>
                <a:t>散射信号衰减</a:t>
              </a:r>
              <a:r>
                <a:rPr lang="en-US" altLang="zh-CN" sz="2000" dirty="0">
                  <a:latin typeface="+mj-ea"/>
                  <a:ea typeface="+mj-ea"/>
                </a:rPr>
                <a:t>=&gt;</a:t>
              </a:r>
              <a:r>
                <a:rPr lang="zh-CN" altLang="en-US" sz="2000" dirty="0">
                  <a:latin typeface="+mj-ea"/>
                  <a:ea typeface="+mj-ea"/>
                </a:rPr>
                <a:t>消光系数</a:t>
              </a:r>
              <a:r>
                <a:rPr lang="en-US" altLang="zh-CN" sz="2000" dirty="0">
                  <a:latin typeface="+mj-ea"/>
                  <a:ea typeface="+mj-ea"/>
                </a:rPr>
                <a:t>=&gt;</a:t>
              </a:r>
              <a:r>
                <a:rPr lang="zh-CN" altLang="en-US" sz="2000" dirty="0">
                  <a:latin typeface="+mj-ea"/>
                  <a:ea typeface="+mj-ea"/>
                </a:rPr>
                <a:t>能见度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6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1307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73 2.96296E-6 L 0.74844 -0.002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8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465DC-727C-45BB-10F4-109D46401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580F9-A185-F9BE-1EE9-04115D55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水平能见度反演方法分析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66F6D30-B4DE-C834-7203-E4CC5970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25" y="1027214"/>
            <a:ext cx="5686352" cy="2592000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D5F342D-EA71-4591-476C-4EC4DDA41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214904"/>
              </p:ext>
            </p:extLst>
          </p:nvPr>
        </p:nvGraphicFramePr>
        <p:xfrm>
          <a:off x="591129" y="3554559"/>
          <a:ext cx="11500568" cy="27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951">
                  <a:extLst>
                    <a:ext uri="{9D8B030D-6E8A-4147-A177-3AD203B41FA5}">
                      <a16:colId xmlns:a16="http://schemas.microsoft.com/office/drawing/2014/main" val="3321384472"/>
                    </a:ext>
                  </a:extLst>
                </a:gridCol>
                <a:gridCol w="4442134">
                  <a:extLst>
                    <a:ext uri="{9D8B030D-6E8A-4147-A177-3AD203B41FA5}">
                      <a16:colId xmlns:a16="http://schemas.microsoft.com/office/drawing/2014/main" val="226745366"/>
                    </a:ext>
                  </a:extLst>
                </a:gridCol>
                <a:gridCol w="4744483">
                  <a:extLst>
                    <a:ext uri="{9D8B030D-6E8A-4147-A177-3AD203B41FA5}">
                      <a16:colId xmlns:a16="http://schemas.microsoft.com/office/drawing/2014/main" val="3443196599"/>
                    </a:ext>
                  </a:extLst>
                </a:gridCol>
              </a:tblGrid>
              <a:tr h="406158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水平能见度反演方法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适用性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局限性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627900"/>
                  </a:ext>
                </a:extLst>
              </a:tr>
              <a:tr h="677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Fernald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方法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尤其是气溶胶分布不均匀的情况下。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能够处理复杂的大气结构。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rgbClr val="1E386B"/>
                          </a:solidFill>
                          <a:latin typeface="+mj-ea"/>
                          <a:ea typeface="+mj-ea"/>
                          <a:cs typeface="+mn-cs"/>
                        </a:rPr>
                        <a:t>需要参考值，一般选取气溶胶稳定区域。</a:t>
                      </a:r>
                      <a:endParaRPr lang="en-US" altLang="zh-CN" sz="1600" b="1" kern="1200" dirty="0">
                        <a:solidFill>
                          <a:srgbClr val="1E386B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计算复杂度较高，可能需要较长的计算时间。</a:t>
                      </a:r>
                    </a:p>
                  </a:txBody>
                  <a:tcPr anchor="ctr" anchorCtr="1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132478"/>
                  </a:ext>
                </a:extLst>
              </a:tr>
              <a:tr h="865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Holger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方法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（标定和前向反演）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无需参考值。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对标定参数的敏感性较高，可能导致误差。</a:t>
                      </a:r>
                    </a:p>
                  </a:txBody>
                  <a:tcPr anchor="ctr" anchorCtr="1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240"/>
                  </a:ext>
                </a:extLst>
              </a:tr>
              <a:tr h="7867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Xian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方法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（冼锦洪，大舜光电）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简单、稳定。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rgbClr val="1E386B"/>
                          </a:solidFill>
                          <a:latin typeface="+mj-ea"/>
                          <a:ea typeface="+mj-ea"/>
                          <a:cs typeface="+mn-cs"/>
                        </a:rPr>
                        <a:t>存在系统性偏差？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93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79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71CBC-F94B-4337-B556-A4F63CD5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水平能见度反演方法分析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63F6C1-61BA-666D-7E99-542BE375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0" y="1197270"/>
            <a:ext cx="5424107" cy="483840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051B52D-1A27-D93C-9F90-85F716D341A9}"/>
              </a:ext>
            </a:extLst>
          </p:cNvPr>
          <p:cNvGrpSpPr/>
          <p:nvPr/>
        </p:nvGrpSpPr>
        <p:grpSpPr>
          <a:xfrm>
            <a:off x="946717" y="1664672"/>
            <a:ext cx="4628583" cy="3012397"/>
            <a:chOff x="946717" y="1664672"/>
            <a:chExt cx="4628583" cy="3012397"/>
          </a:xfrm>
        </p:grpSpPr>
        <p:pic>
          <p:nvPicPr>
            <p:cNvPr id="4" name="Picture 2" descr="Remote Sensing | Free Full-Text | Simulation and Design of an Underwater  Lidar System Using Non-Coaxial Optics and Multiple Detection Channels">
              <a:extLst>
                <a:ext uri="{FF2B5EF4-FFF2-40B4-BE49-F238E27FC236}">
                  <a16:creationId xmlns:a16="http://schemas.microsoft.com/office/drawing/2014/main" id="{C41BA079-5514-D299-3B3F-5F05426E4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717" y="2485724"/>
              <a:ext cx="4628583" cy="219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F30FE6E-016B-4D85-A1BD-A24121B915BE}"/>
                </a:ext>
              </a:extLst>
            </p:cNvPr>
            <p:cNvSpPr txBox="1"/>
            <p:nvPr/>
          </p:nvSpPr>
          <p:spPr>
            <a:xfrm>
              <a:off x="946717" y="166467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重叠因子计算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46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7E8B7-94DF-E13B-31C9-F6DDBED0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水平能见度反演方法分析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FA2744B-4F09-DBCD-5F41-184C4E9D3CBF}"/>
              </a:ext>
            </a:extLst>
          </p:cNvPr>
          <p:cNvGrpSpPr/>
          <p:nvPr/>
        </p:nvGrpSpPr>
        <p:grpSpPr>
          <a:xfrm>
            <a:off x="1363145" y="1267174"/>
            <a:ext cx="9326523" cy="1755438"/>
            <a:chOff x="1326879" y="1342468"/>
            <a:chExt cx="9326523" cy="175543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C203B94-7A95-C7E5-679A-BFEAB7B4291F}"/>
                </a:ext>
              </a:extLst>
            </p:cNvPr>
            <p:cNvGrpSpPr/>
            <p:nvPr/>
          </p:nvGrpSpPr>
          <p:grpSpPr>
            <a:xfrm>
              <a:off x="1326879" y="1342468"/>
              <a:ext cx="9326523" cy="1755438"/>
              <a:chOff x="1671677" y="2257762"/>
              <a:chExt cx="9326523" cy="1755438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14B9AF-0F86-DC90-D0E5-759E9BBF7D16}"/>
                  </a:ext>
                </a:extLst>
              </p:cNvPr>
              <p:cNvSpPr txBox="1"/>
              <p:nvPr/>
            </p:nvSpPr>
            <p:spPr>
              <a:xfrm>
                <a:off x="1671677" y="225776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蓝科雷达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5911B94-7170-16DA-ABA0-BA1D8623E743}"/>
                  </a:ext>
                </a:extLst>
              </p:cNvPr>
              <p:cNvSpPr/>
              <p:nvPr/>
            </p:nvSpPr>
            <p:spPr>
              <a:xfrm>
                <a:off x="1752600" y="3263900"/>
                <a:ext cx="946150" cy="31115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7ACFBDCF-4390-18B1-6B39-7FD51ABCA222}"/>
                  </a:ext>
                </a:extLst>
              </p:cNvPr>
              <p:cNvCxnSpPr>
                <a:stCxn id="5" idx="3"/>
              </p:cNvCxnSpPr>
              <p:nvPr/>
            </p:nvCxnSpPr>
            <p:spPr>
              <a:xfrm>
                <a:off x="2698750" y="3419475"/>
                <a:ext cx="8299450" cy="9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9BD8FADD-4161-C48F-89C9-92D265A118DA}"/>
                  </a:ext>
                </a:extLst>
              </p:cNvPr>
              <p:cNvSpPr/>
              <p:nvPr/>
            </p:nvSpPr>
            <p:spPr>
              <a:xfrm>
                <a:off x="4851400" y="3200400"/>
                <a:ext cx="4191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2BF3C5CD-64D8-973F-874D-5BAC73D8371A}"/>
                  </a:ext>
                </a:extLst>
              </p:cNvPr>
              <p:cNvSpPr/>
              <p:nvPr/>
            </p:nvSpPr>
            <p:spPr>
              <a:xfrm>
                <a:off x="7562850" y="3200400"/>
                <a:ext cx="4191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8FC3CB4-81F1-09BA-A86B-A9E17CCDF105}"/>
                  </a:ext>
                </a:extLst>
              </p:cNvPr>
              <p:cNvSpPr txBox="1"/>
              <p:nvPr/>
            </p:nvSpPr>
            <p:spPr>
              <a:xfrm>
                <a:off x="3942846" y="2408019"/>
                <a:ext cx="2153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/>
                  <a:t>前向散射能见度仪</a:t>
                </a:r>
                <a:r>
                  <a:rPr lang="en-US" altLang="zh-CN" dirty="0"/>
                  <a:t>1</a:t>
                </a:r>
              </a:p>
              <a:p>
                <a:pPr algn="ctr"/>
                <a:r>
                  <a:rPr lang="en-US" altLang="zh-CN" dirty="0"/>
                  <a:t>I0297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D6F9F2-C27D-B302-A6D0-37CEACB18EEC}"/>
                  </a:ext>
                </a:extLst>
              </p:cNvPr>
              <p:cNvSpPr txBox="1"/>
              <p:nvPr/>
            </p:nvSpPr>
            <p:spPr>
              <a:xfrm>
                <a:off x="3383781" y="3392824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3.2km</a:t>
                </a:r>
                <a:endParaRPr lang="zh-CN" altLang="en-US" dirty="0"/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D5D0324-D3F8-E84D-10C0-7D5CA2CC3AEE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2225675" y="3575050"/>
                <a:ext cx="0" cy="4381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4D4F817-7F3B-4AE7-BBE7-12BEE032D0D6}"/>
                  </a:ext>
                </a:extLst>
              </p:cNvPr>
              <p:cNvCxnSpPr/>
              <p:nvPr/>
            </p:nvCxnSpPr>
            <p:spPr>
              <a:xfrm>
                <a:off x="5153025" y="3586053"/>
                <a:ext cx="0" cy="18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D7DC7B9-3C11-FAB2-52F8-A11DBAAD576A}"/>
                  </a:ext>
                </a:extLst>
              </p:cNvPr>
              <p:cNvCxnSpPr/>
              <p:nvPr/>
            </p:nvCxnSpPr>
            <p:spPr>
              <a:xfrm>
                <a:off x="2225675" y="3668603"/>
                <a:ext cx="2930525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B985C8DF-5492-E2D8-7CA1-51923D200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5675" y="3890853"/>
                <a:ext cx="5546725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1B7C9D7A-BEFA-0A88-4C48-34072690E98F}"/>
                  </a:ext>
                </a:extLst>
              </p:cNvPr>
              <p:cNvCxnSpPr/>
              <p:nvPr/>
            </p:nvCxnSpPr>
            <p:spPr>
              <a:xfrm>
                <a:off x="7772400" y="3794125"/>
                <a:ext cx="0" cy="18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A59748-7967-4AE2-75AE-178D4D4ED2F6}"/>
                  </a:ext>
                </a:extLst>
              </p:cNvPr>
              <p:cNvSpPr txBox="1"/>
              <p:nvPr/>
            </p:nvSpPr>
            <p:spPr>
              <a:xfrm>
                <a:off x="5923011" y="3584575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4.5km</a:t>
                </a:r>
                <a:endParaRPr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5D53ABD-DBB1-401A-9523-03A61990C72E}"/>
                  </a:ext>
                </a:extLst>
              </p:cNvPr>
              <p:cNvSpPr txBox="1"/>
              <p:nvPr/>
            </p:nvSpPr>
            <p:spPr>
              <a:xfrm>
                <a:off x="6641596" y="2408019"/>
                <a:ext cx="2153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/>
                  <a:t>前向散射能见度仪</a:t>
                </a:r>
                <a:r>
                  <a:rPr lang="en-US" altLang="zh-CN" dirty="0"/>
                  <a:t>2</a:t>
                </a:r>
              </a:p>
              <a:p>
                <a:pPr algn="ctr"/>
                <a:r>
                  <a:rPr lang="en-US" altLang="zh-CN" dirty="0"/>
                  <a:t>I0998</a:t>
                </a:r>
                <a:endParaRPr lang="zh-CN" altLang="en-US" dirty="0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1CE541-14DA-1843-15F2-E1026C25D9CC}"/>
                </a:ext>
              </a:extLst>
            </p:cNvPr>
            <p:cNvSpPr txBox="1"/>
            <p:nvPr/>
          </p:nvSpPr>
          <p:spPr>
            <a:xfrm>
              <a:off x="1354467" y="1688949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1064nm</a:t>
              </a:r>
            </a:p>
            <a:p>
              <a:r>
                <a:rPr lang="zh-CN" altLang="en-US" dirty="0"/>
                <a:t>水平探测</a:t>
              </a:r>
              <a:endParaRPr lang="en-US" altLang="zh-CN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8BFBFBC-E534-2AE6-3ED3-B2D85C3E2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8" y="3429000"/>
            <a:ext cx="5686352" cy="2592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6B1F36C-39BD-2500-A4BA-7113FA5A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00" y="3452496"/>
            <a:ext cx="5010595" cy="221425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8BF5C5A-F72B-D4E3-A093-DFA75AF776A4}"/>
              </a:ext>
            </a:extLst>
          </p:cNvPr>
          <p:cNvSpPr txBox="1"/>
          <p:nvPr/>
        </p:nvSpPr>
        <p:spPr>
          <a:xfrm>
            <a:off x="2405450" y="3631863"/>
            <a:ext cx="21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+mj-ea"/>
                <a:ea typeface="+mj-ea"/>
              </a:rPr>
              <a:t>Fernald</a:t>
            </a:r>
            <a:r>
              <a:rPr lang="zh-CN" altLang="en-US" sz="2000" dirty="0">
                <a:latin typeface="+mj-ea"/>
                <a:ea typeface="+mj-ea"/>
              </a:rPr>
              <a:t>后向反演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7BA440-C750-2533-3BA3-51D5F1B78293}"/>
              </a:ext>
            </a:extLst>
          </p:cNvPr>
          <p:cNvSpPr txBox="1"/>
          <p:nvPr/>
        </p:nvSpPr>
        <p:spPr>
          <a:xfrm>
            <a:off x="3317046" y="39405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前向迭代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6B91B5-FCA9-E3FC-9C33-2E8E5872EB99}"/>
              </a:ext>
            </a:extLst>
          </p:cNvPr>
          <p:cNvSpPr txBox="1"/>
          <p:nvPr/>
        </p:nvSpPr>
        <p:spPr>
          <a:xfrm>
            <a:off x="3317046" y="42754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大舜算法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2E4196-6A19-F41F-282D-7A0A8FD1F494}"/>
              </a:ext>
            </a:extLst>
          </p:cNvPr>
          <p:cNvSpPr txBox="1"/>
          <p:nvPr/>
        </p:nvSpPr>
        <p:spPr>
          <a:xfrm>
            <a:off x="4690505" y="42613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蓝科算法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851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888F2-D444-9DAE-E4BA-8D54AB1D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D2D89-D585-30AD-71F5-6DA66B74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水平能见度反演方法分析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D6F481-8469-A449-599F-688458DBA580}"/>
              </a:ext>
            </a:extLst>
          </p:cNvPr>
          <p:cNvGrpSpPr/>
          <p:nvPr/>
        </p:nvGrpSpPr>
        <p:grpSpPr>
          <a:xfrm>
            <a:off x="1363145" y="1267174"/>
            <a:ext cx="9326523" cy="1755438"/>
            <a:chOff x="1326879" y="1342468"/>
            <a:chExt cx="9326523" cy="175543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7E7D44F-3150-5CD6-E9AE-0E25A691E6C7}"/>
                </a:ext>
              </a:extLst>
            </p:cNvPr>
            <p:cNvGrpSpPr/>
            <p:nvPr/>
          </p:nvGrpSpPr>
          <p:grpSpPr>
            <a:xfrm>
              <a:off x="1326879" y="1342468"/>
              <a:ext cx="9326523" cy="1755438"/>
              <a:chOff x="1671677" y="2257762"/>
              <a:chExt cx="9326523" cy="1755438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70AEE3-C184-AE38-D44C-1DBA3111ED75}"/>
                  </a:ext>
                </a:extLst>
              </p:cNvPr>
              <p:cNvSpPr txBox="1"/>
              <p:nvPr/>
            </p:nvSpPr>
            <p:spPr>
              <a:xfrm>
                <a:off x="1671677" y="225776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蓝科雷达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E5F2991-185E-1656-C9F4-278C9E734EAD}"/>
                  </a:ext>
                </a:extLst>
              </p:cNvPr>
              <p:cNvSpPr/>
              <p:nvPr/>
            </p:nvSpPr>
            <p:spPr>
              <a:xfrm>
                <a:off x="1752600" y="3263900"/>
                <a:ext cx="946150" cy="31115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F2B5C5CD-173F-A516-FE97-736110D8371E}"/>
                  </a:ext>
                </a:extLst>
              </p:cNvPr>
              <p:cNvCxnSpPr>
                <a:stCxn id="5" idx="3"/>
              </p:cNvCxnSpPr>
              <p:nvPr/>
            </p:nvCxnSpPr>
            <p:spPr>
              <a:xfrm>
                <a:off x="2698750" y="3419475"/>
                <a:ext cx="8299450" cy="9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8AF65F1-D731-FA49-8C43-FB17DDC6D29A}"/>
                  </a:ext>
                </a:extLst>
              </p:cNvPr>
              <p:cNvSpPr/>
              <p:nvPr/>
            </p:nvSpPr>
            <p:spPr>
              <a:xfrm>
                <a:off x="4851400" y="3200400"/>
                <a:ext cx="4191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621BEE51-A0C5-3BCA-01C8-5F853E602993}"/>
                  </a:ext>
                </a:extLst>
              </p:cNvPr>
              <p:cNvSpPr/>
              <p:nvPr/>
            </p:nvSpPr>
            <p:spPr>
              <a:xfrm>
                <a:off x="7562850" y="3200400"/>
                <a:ext cx="4191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D8712F-E479-97D0-E25A-B7C7BC201507}"/>
                  </a:ext>
                </a:extLst>
              </p:cNvPr>
              <p:cNvSpPr txBox="1"/>
              <p:nvPr/>
            </p:nvSpPr>
            <p:spPr>
              <a:xfrm>
                <a:off x="3942846" y="2408019"/>
                <a:ext cx="2153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/>
                  <a:t>前向散射能见度仪</a:t>
                </a:r>
                <a:r>
                  <a:rPr lang="en-US" altLang="zh-CN" dirty="0"/>
                  <a:t>1</a:t>
                </a:r>
              </a:p>
              <a:p>
                <a:pPr algn="ctr"/>
                <a:r>
                  <a:rPr lang="en-US" altLang="zh-CN" dirty="0"/>
                  <a:t>I0297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6A88A40-53A9-1A11-5063-357744053E0A}"/>
                  </a:ext>
                </a:extLst>
              </p:cNvPr>
              <p:cNvSpPr txBox="1"/>
              <p:nvPr/>
            </p:nvSpPr>
            <p:spPr>
              <a:xfrm>
                <a:off x="3383781" y="3392824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3.2km</a:t>
                </a:r>
                <a:endParaRPr lang="zh-CN" altLang="en-US" dirty="0"/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FBF000B-B9E7-08CC-0FDB-B55FE82BCE27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2225675" y="3575050"/>
                <a:ext cx="0" cy="4381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083AC8A8-85B1-6F38-5981-21D2F03E1202}"/>
                  </a:ext>
                </a:extLst>
              </p:cNvPr>
              <p:cNvCxnSpPr/>
              <p:nvPr/>
            </p:nvCxnSpPr>
            <p:spPr>
              <a:xfrm>
                <a:off x="5153025" y="3586053"/>
                <a:ext cx="0" cy="18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7BB4912-5790-596A-2325-C81977746C15}"/>
                  </a:ext>
                </a:extLst>
              </p:cNvPr>
              <p:cNvCxnSpPr/>
              <p:nvPr/>
            </p:nvCxnSpPr>
            <p:spPr>
              <a:xfrm>
                <a:off x="2225675" y="3668603"/>
                <a:ext cx="2930525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A558472C-FB30-DE2C-75B2-70B86FF63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5675" y="3890853"/>
                <a:ext cx="5546725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0620703-2255-71AD-36D1-2BB70F0B92F6}"/>
                  </a:ext>
                </a:extLst>
              </p:cNvPr>
              <p:cNvCxnSpPr/>
              <p:nvPr/>
            </p:nvCxnSpPr>
            <p:spPr>
              <a:xfrm>
                <a:off x="7772400" y="3794125"/>
                <a:ext cx="0" cy="18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0FAC7F-A965-0E38-E151-35CCF7B192B1}"/>
                  </a:ext>
                </a:extLst>
              </p:cNvPr>
              <p:cNvSpPr txBox="1"/>
              <p:nvPr/>
            </p:nvSpPr>
            <p:spPr>
              <a:xfrm>
                <a:off x="5923011" y="3584575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4.5km</a:t>
                </a:r>
                <a:endParaRPr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A82523E-63FD-C631-5485-4335B23BDAD4}"/>
                  </a:ext>
                </a:extLst>
              </p:cNvPr>
              <p:cNvSpPr txBox="1"/>
              <p:nvPr/>
            </p:nvSpPr>
            <p:spPr>
              <a:xfrm>
                <a:off x="6641596" y="2408019"/>
                <a:ext cx="2153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/>
                  <a:t>前向散射能见度仪</a:t>
                </a:r>
                <a:r>
                  <a:rPr lang="en-US" altLang="zh-CN" dirty="0"/>
                  <a:t>2</a:t>
                </a:r>
              </a:p>
              <a:p>
                <a:pPr algn="ctr"/>
                <a:r>
                  <a:rPr lang="en-US" altLang="zh-CN" dirty="0"/>
                  <a:t>I0998</a:t>
                </a:r>
                <a:endParaRPr lang="zh-CN" altLang="en-US" dirty="0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921619E-9B1F-796E-0369-07B7ACFDB7C1}"/>
                </a:ext>
              </a:extLst>
            </p:cNvPr>
            <p:cNvSpPr txBox="1"/>
            <p:nvPr/>
          </p:nvSpPr>
          <p:spPr>
            <a:xfrm>
              <a:off x="1354467" y="1688949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1064nm</a:t>
              </a:r>
            </a:p>
            <a:p>
              <a:r>
                <a:rPr lang="zh-CN" altLang="en-US" dirty="0"/>
                <a:t>水平探测</a:t>
              </a:r>
              <a:endParaRPr lang="en-US" altLang="zh-CN" dirty="0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A367C882-DE25-AF3E-023C-82213BA1A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07" y="3770262"/>
            <a:ext cx="5325536" cy="243481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0E54CB8-5627-4288-4EB1-D2F8EB744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2" y="3733672"/>
            <a:ext cx="5411432" cy="243481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3A3FA6F-338A-3FA7-A667-74B56D268645}"/>
              </a:ext>
            </a:extLst>
          </p:cNvPr>
          <p:cNvSpPr txBox="1"/>
          <p:nvPr/>
        </p:nvSpPr>
        <p:spPr>
          <a:xfrm>
            <a:off x="2390218" y="3301842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消光系数</a:t>
            </a:r>
            <a:r>
              <a:rPr lang="en-US" altLang="zh-CN" sz="2000" dirty="0">
                <a:latin typeface="+mj-ea"/>
                <a:ea typeface="+mj-ea"/>
              </a:rPr>
              <a:t>1064nm-&gt;550nm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A9F359-0B0A-A774-4B81-A48F294E3CC0}"/>
              </a:ext>
            </a:extLst>
          </p:cNvPr>
          <p:cNvSpPr txBox="1"/>
          <p:nvPr/>
        </p:nvSpPr>
        <p:spPr>
          <a:xfrm>
            <a:off x="8369300" y="3352096"/>
            <a:ext cx="298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latin typeface="+mj-ea"/>
                <a:ea typeface="+mj-ea"/>
              </a:rPr>
              <a:t>消光系数</a:t>
            </a:r>
            <a:r>
              <a:rPr lang="en-US" altLang="zh-CN" sz="1800" dirty="0">
                <a:latin typeface="+mj-ea"/>
                <a:ea typeface="+mj-ea"/>
              </a:rPr>
              <a:t>550nm-&gt;</a:t>
            </a:r>
            <a:r>
              <a:rPr lang="zh-CN" altLang="en-US" sz="1800" dirty="0">
                <a:latin typeface="+mj-ea"/>
                <a:ea typeface="+mj-ea"/>
              </a:rPr>
              <a:t>能见度</a:t>
            </a:r>
          </a:p>
        </p:txBody>
      </p:sp>
    </p:spTree>
    <p:extLst>
      <p:ext uri="{BB962C8B-B14F-4D97-AF65-F5344CB8AC3E}">
        <p14:creationId xmlns:p14="http://schemas.microsoft.com/office/powerpoint/2010/main" val="22952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8F413-A07B-769E-A376-A7AB4D7A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822C6-F4C4-0066-9461-D7F747AA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64964C-F486-DC73-1EB9-0A9AD2BB3C34}"/>
              </a:ext>
            </a:extLst>
          </p:cNvPr>
          <p:cNvGrpSpPr/>
          <p:nvPr/>
        </p:nvGrpSpPr>
        <p:grpSpPr>
          <a:xfrm>
            <a:off x="4425184" y="1354479"/>
            <a:ext cx="7543236" cy="4749696"/>
            <a:chOff x="4317234" y="1203802"/>
            <a:chExt cx="7543236" cy="47496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FA43961-F6CA-F67F-6D30-F2986A2CD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234" y="1221014"/>
              <a:ext cx="3956312" cy="228600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BC86DC3-9BF6-8A9B-5696-02B8A6C8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334" y="3667493"/>
              <a:ext cx="3956312" cy="228600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1824530-6E11-B93D-0C0F-39A4EEDC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4158" y="3643931"/>
              <a:ext cx="3956312" cy="228600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780B44A-35EE-AA35-EA72-BE0BBD358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4158" y="1203802"/>
              <a:ext cx="3956312" cy="228600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FE257C4-3FB5-94CD-2E57-C08AD2CF5057}"/>
              </a:ext>
            </a:extLst>
          </p:cNvPr>
          <p:cNvGrpSpPr/>
          <p:nvPr/>
        </p:nvGrpSpPr>
        <p:grpSpPr>
          <a:xfrm>
            <a:off x="420430" y="1413449"/>
            <a:ext cx="3465770" cy="2082768"/>
            <a:chOff x="223580" y="2226053"/>
            <a:chExt cx="3834392" cy="230429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04761D0-961B-5A59-E1B3-F9BBBA6AA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80" y="2226053"/>
              <a:ext cx="3834392" cy="2304293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F5912D7-A78C-23A3-57EC-7A138432B22D}"/>
                </a:ext>
              </a:extLst>
            </p:cNvPr>
            <p:cNvSpPr txBox="1"/>
            <p:nvPr/>
          </p:nvSpPr>
          <p:spPr>
            <a:xfrm>
              <a:off x="1276351" y="2832100"/>
              <a:ext cx="495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latin typeface="+mj-ea"/>
                  <a:ea typeface="+mj-ea"/>
                </a:rPr>
                <a:t>衰减增大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CB681D-97A9-A934-845E-CDE0FAD4312B}"/>
              </a:ext>
            </a:extLst>
          </p:cNvPr>
          <p:cNvSpPr txBox="1"/>
          <p:nvPr/>
        </p:nvSpPr>
        <p:spPr>
          <a:xfrm>
            <a:off x="503234" y="3957411"/>
            <a:ext cx="3300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蓝科算法应该是</a:t>
            </a:r>
            <a:r>
              <a:rPr lang="en-US" altLang="zh-CN" dirty="0"/>
              <a:t>Fernald</a:t>
            </a:r>
            <a:r>
              <a:rPr lang="zh-CN" altLang="en-US" dirty="0"/>
              <a:t>算法的一种，其中参考高度选择信噪比降到</a:t>
            </a:r>
            <a:r>
              <a:rPr lang="en-US" altLang="zh-CN" dirty="0"/>
              <a:t>3</a:t>
            </a:r>
            <a:r>
              <a:rPr lang="zh-CN" altLang="en-US" dirty="0"/>
              <a:t>的距离处，参考值约为</a:t>
            </a:r>
            <a:r>
              <a:rPr lang="en-US" altLang="zh-CN" dirty="0"/>
              <a:t>0.15km-1</a:t>
            </a:r>
          </a:p>
          <a:p>
            <a:endParaRPr lang="en-US" altLang="zh-CN" dirty="0"/>
          </a:p>
          <a:p>
            <a:r>
              <a:rPr lang="zh-CN" altLang="en-US" dirty="0"/>
              <a:t>蓝科已进行重叠因子修正。</a:t>
            </a:r>
          </a:p>
        </p:txBody>
      </p:sp>
    </p:spTree>
    <p:extLst>
      <p:ext uri="{BB962C8B-B14F-4D97-AF65-F5344CB8AC3E}">
        <p14:creationId xmlns:p14="http://schemas.microsoft.com/office/powerpoint/2010/main" val="187954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RSGIS-INA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SGIS-INAST" id="{047F026E-365B-4FEF-BAE6-EE4CF4F55558}" vid="{1189D8C7-9D87-4EEB-B197-22C453C10D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RSGIS-INAST</Template>
  <TotalTime>1421</TotalTime>
  <Words>582</Words>
  <Application>Microsoft Office PowerPoint</Application>
  <PresentationFormat>宽屏</PresentationFormat>
  <Paragraphs>110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Cambria Math</vt:lpstr>
      <vt:lpstr>Roboto</vt:lpstr>
      <vt:lpstr>Wingdings</vt:lpstr>
      <vt:lpstr>RSGIS-INAST</vt:lpstr>
      <vt:lpstr>蓝科光电-能见度雷达 反演方法及结果分析</vt:lpstr>
      <vt:lpstr>大气能见度定义</vt:lpstr>
      <vt:lpstr>能见度测量方法</vt:lpstr>
      <vt:lpstr>能见度激光雷达</vt:lpstr>
      <vt:lpstr>水平能见度反演方法分析</vt:lpstr>
      <vt:lpstr>水平能见度反演方法分析</vt:lpstr>
      <vt:lpstr>水平能见度反演方法分析</vt:lpstr>
      <vt:lpstr>水平能见度反演方法分析</vt:lpstr>
      <vt:lpstr>水平能见度反演结果分析</vt:lpstr>
      <vt:lpstr>水平能见度反演结果分析</vt:lpstr>
      <vt:lpstr>水平能见度反演结果分析</vt:lpstr>
      <vt:lpstr>目前存在的问题</vt:lpstr>
      <vt:lpstr>目前存在的问题</vt:lpstr>
      <vt:lpstr>误差过大分析</vt:lpstr>
      <vt:lpstr>蓝科光电使用了什么算法？</vt:lpstr>
      <vt:lpstr>PowerPoint 演示文稿</vt:lpstr>
      <vt:lpstr>异常反演结果</vt:lpstr>
      <vt:lpstr>水平能见度反演结果分析</vt:lpstr>
      <vt:lpstr>水平能见度反演结果分析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Zhenping Yin</dc:creator>
  <cp:lastModifiedBy>Zhenping Yin</cp:lastModifiedBy>
  <cp:revision>33</cp:revision>
  <dcterms:created xsi:type="dcterms:W3CDTF">2024-12-25T12:26:42Z</dcterms:created>
  <dcterms:modified xsi:type="dcterms:W3CDTF">2025-01-01T10:48:50Z</dcterms:modified>
</cp:coreProperties>
</file>